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476" r:id="rId2"/>
    <p:sldId id="486" r:id="rId3"/>
    <p:sldId id="361" r:id="rId4"/>
    <p:sldId id="362" r:id="rId5"/>
    <p:sldId id="342" r:id="rId6"/>
    <p:sldId id="343" r:id="rId7"/>
    <p:sldId id="428" r:id="rId8"/>
    <p:sldId id="429"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3" r:id="rId27"/>
    <p:sldId id="266" r:id="rId28"/>
    <p:sldId id="260" r:id="rId29"/>
    <p:sldId id="259" r:id="rId30"/>
    <p:sldId id="386" r:id="rId31"/>
    <p:sldId id="385" r:id="rId32"/>
    <p:sldId id="387" r:id="rId33"/>
    <p:sldId id="382" r:id="rId34"/>
    <p:sldId id="383" r:id="rId35"/>
    <p:sldId id="384" r:id="rId36"/>
    <p:sldId id="388" r:id="rId37"/>
    <p:sldId id="389" r:id="rId38"/>
    <p:sldId id="390" r:id="rId39"/>
    <p:sldId id="391" r:id="rId40"/>
    <p:sldId id="392" r:id="rId41"/>
    <p:sldId id="393" r:id="rId42"/>
    <p:sldId id="394" r:id="rId43"/>
    <p:sldId id="395" r:id="rId44"/>
    <p:sldId id="396" r:id="rId45"/>
    <p:sldId id="397" r:id="rId46"/>
    <p:sldId id="477" r:id="rId47"/>
    <p:sldId id="398" r:id="rId48"/>
    <p:sldId id="399" r:id="rId49"/>
    <p:sldId id="405" r:id="rId50"/>
    <p:sldId id="400" r:id="rId51"/>
    <p:sldId id="401" r:id="rId52"/>
    <p:sldId id="403" r:id="rId53"/>
    <p:sldId id="404" r:id="rId54"/>
    <p:sldId id="406" r:id="rId55"/>
    <p:sldId id="407" r:id="rId56"/>
    <p:sldId id="408" r:id="rId57"/>
    <p:sldId id="409" r:id="rId58"/>
    <p:sldId id="410" r:id="rId59"/>
    <p:sldId id="411" r:id="rId60"/>
    <p:sldId id="412" r:id="rId61"/>
    <p:sldId id="413" r:id="rId62"/>
    <p:sldId id="414" r:id="rId63"/>
    <p:sldId id="417" r:id="rId64"/>
    <p:sldId id="427" r:id="rId65"/>
    <p:sldId id="418" r:id="rId66"/>
    <p:sldId id="419" r:id="rId67"/>
    <p:sldId id="420" r:id="rId68"/>
    <p:sldId id="421" r:id="rId69"/>
    <p:sldId id="422" r:id="rId70"/>
    <p:sldId id="423" r:id="rId71"/>
    <p:sldId id="424" r:id="rId72"/>
    <p:sldId id="425" r:id="rId73"/>
    <p:sldId id="426" r:id="rId74"/>
    <p:sldId id="430" r:id="rId75"/>
    <p:sldId id="431" r:id="rId76"/>
    <p:sldId id="432" r:id="rId77"/>
    <p:sldId id="433" r:id="rId78"/>
    <p:sldId id="434" r:id="rId79"/>
    <p:sldId id="435"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2" r:id="rId97"/>
    <p:sldId id="453" r:id="rId98"/>
    <p:sldId id="469" r:id="rId99"/>
    <p:sldId id="470" r:id="rId100"/>
    <p:sldId id="471" r:id="rId101"/>
    <p:sldId id="472" r:id="rId102"/>
    <p:sldId id="473" r:id="rId103"/>
    <p:sldId id="474" r:id="rId104"/>
    <p:sldId id="454" r:id="rId105"/>
    <p:sldId id="455" r:id="rId106"/>
    <p:sldId id="456" r:id="rId107"/>
    <p:sldId id="457" r:id="rId108"/>
    <p:sldId id="458" r:id="rId109"/>
    <p:sldId id="459" r:id="rId110"/>
    <p:sldId id="460" r:id="rId111"/>
    <p:sldId id="461" r:id="rId112"/>
    <p:sldId id="48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97" autoAdjust="0"/>
    <p:restoredTop sz="94660"/>
  </p:normalViewPr>
  <p:slideViewPr>
    <p:cSldViewPr snapToGrid="0">
      <p:cViewPr>
        <p:scale>
          <a:sx n="66" d="100"/>
          <a:sy n="66" d="100"/>
        </p:scale>
        <p:origin x="-1110"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FD27B-318E-4847-AF45-1DAD71E98CB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CF0850B-55CC-4FC0-B4A0-E19F8283BEED}">
      <dgm:prSet phldrT="[Text]"/>
      <dgm:spPr/>
      <dgm:t>
        <a:bodyPr/>
        <a:lstStyle/>
        <a:p>
          <a:r>
            <a:rPr lang="en-US" b="1" dirty="0" smtClean="0"/>
            <a:t>Apache Hadoop – Native Hadoop Distribution from Apache Foundation</a:t>
          </a:r>
          <a:endParaRPr lang="en-US" b="1" dirty="0"/>
        </a:p>
      </dgm:t>
    </dgm:pt>
    <dgm:pt modelId="{C4F7E882-B517-4C5F-93CF-DCB02F8A1A64}" type="parTrans" cxnId="{893D7819-79C3-4A33-A3B8-40778BFF0BBC}">
      <dgm:prSet/>
      <dgm:spPr/>
      <dgm:t>
        <a:bodyPr/>
        <a:lstStyle/>
        <a:p>
          <a:endParaRPr lang="en-US"/>
        </a:p>
      </dgm:t>
    </dgm:pt>
    <dgm:pt modelId="{49695D45-689F-41B2-972C-DF277288A57C}" type="sibTrans" cxnId="{893D7819-79C3-4A33-A3B8-40778BFF0BBC}">
      <dgm:prSet/>
      <dgm:spPr/>
      <dgm:t>
        <a:bodyPr/>
        <a:lstStyle/>
        <a:p>
          <a:endParaRPr lang="en-US"/>
        </a:p>
      </dgm:t>
    </dgm:pt>
    <dgm:pt modelId="{DF800AEE-F383-4F83-8687-254925AA328C}">
      <dgm:prSet phldrT="[Text]"/>
      <dgm:spPr/>
      <dgm:t>
        <a:bodyPr/>
        <a:lstStyle/>
        <a:p>
          <a:r>
            <a:rPr lang="en-US" b="1" dirty="0" smtClean="0"/>
            <a:t>IBM </a:t>
          </a:r>
          <a:r>
            <a:rPr lang="en-US" b="1" dirty="0" err="1" smtClean="0"/>
            <a:t>Infosphere</a:t>
          </a:r>
          <a:r>
            <a:rPr lang="en-US" b="1" dirty="0" smtClean="0"/>
            <a:t> – IBM Toolkit </a:t>
          </a:r>
          <a:endParaRPr lang="en-US" b="1" dirty="0"/>
        </a:p>
      </dgm:t>
    </dgm:pt>
    <dgm:pt modelId="{E07E80A6-18A7-449D-A3F7-7F2A3CC3CDAA}" type="parTrans" cxnId="{08D7BCA4-0A37-4ADE-B154-509567D364CB}">
      <dgm:prSet/>
      <dgm:spPr/>
      <dgm:t>
        <a:bodyPr/>
        <a:lstStyle/>
        <a:p>
          <a:endParaRPr lang="en-US"/>
        </a:p>
      </dgm:t>
    </dgm:pt>
    <dgm:pt modelId="{D887EE1C-2656-4CB2-9BED-436F96232A84}" type="sibTrans" cxnId="{08D7BCA4-0A37-4ADE-B154-509567D364CB}">
      <dgm:prSet/>
      <dgm:spPr/>
      <dgm:t>
        <a:bodyPr/>
        <a:lstStyle/>
        <a:p>
          <a:endParaRPr lang="en-US"/>
        </a:p>
      </dgm:t>
    </dgm:pt>
    <dgm:pt modelId="{0147364F-36EF-4B73-99C7-C445225605E7}">
      <dgm:prSet phldrT="[Text]"/>
      <dgm:spPr/>
      <dgm:t>
        <a:bodyPr/>
        <a:lstStyle/>
        <a:p>
          <a:r>
            <a:rPr lang="en-US" b="1" dirty="0" smtClean="0"/>
            <a:t>Project Serengeti – </a:t>
          </a:r>
          <a:r>
            <a:rPr lang="en-US" b="1" dirty="0" err="1" smtClean="0"/>
            <a:t>Vmware’s</a:t>
          </a:r>
          <a:r>
            <a:rPr lang="en-US" b="1" dirty="0" smtClean="0"/>
            <a:t> Implementation of Hadoop on </a:t>
          </a:r>
          <a:r>
            <a:rPr lang="en-US" b="1" dirty="0" err="1" smtClean="0"/>
            <a:t>Vcenter</a:t>
          </a:r>
          <a:endParaRPr lang="en-US" b="1" dirty="0"/>
        </a:p>
      </dgm:t>
    </dgm:pt>
    <dgm:pt modelId="{D7F74FC4-1D8B-4C2F-AD95-08922F5423DC}" type="parTrans" cxnId="{F6927681-C949-4DDF-829E-F8694E496D09}">
      <dgm:prSet/>
      <dgm:spPr/>
      <dgm:t>
        <a:bodyPr/>
        <a:lstStyle/>
        <a:p>
          <a:endParaRPr lang="en-US"/>
        </a:p>
      </dgm:t>
    </dgm:pt>
    <dgm:pt modelId="{ECDBFE83-E14D-46C6-818B-1B39EA37FCBD}" type="sibTrans" cxnId="{F6927681-C949-4DDF-829E-F8694E496D09}">
      <dgm:prSet/>
      <dgm:spPr/>
      <dgm:t>
        <a:bodyPr/>
        <a:lstStyle/>
        <a:p>
          <a:endParaRPr lang="en-US"/>
        </a:p>
      </dgm:t>
    </dgm:pt>
    <dgm:pt modelId="{9D15D6D7-432F-457E-BAA2-EC1F93E97633}">
      <dgm:prSet/>
      <dgm:spPr/>
      <dgm:t>
        <a:bodyPr/>
        <a:lstStyle/>
        <a:p>
          <a:r>
            <a:rPr lang="en-US" b="1" dirty="0" smtClean="0"/>
            <a:t>CDH – Hadoop Distribution from </a:t>
          </a:r>
          <a:r>
            <a:rPr lang="en-US" b="1" dirty="0" err="1" smtClean="0"/>
            <a:t>Cloudera</a:t>
          </a:r>
          <a:endParaRPr lang="en-US" b="1" dirty="0"/>
        </a:p>
      </dgm:t>
    </dgm:pt>
    <dgm:pt modelId="{DBAAAA24-24F5-4A85-A6CF-BEA427F1ACB3}" type="parTrans" cxnId="{70BE5256-A226-411E-8D61-EA4371207433}">
      <dgm:prSet/>
      <dgm:spPr/>
      <dgm:t>
        <a:bodyPr/>
        <a:lstStyle/>
        <a:p>
          <a:endParaRPr lang="en-US"/>
        </a:p>
      </dgm:t>
    </dgm:pt>
    <dgm:pt modelId="{38E69F7F-F5EC-45D8-940C-43864A9D1698}" type="sibTrans" cxnId="{70BE5256-A226-411E-8D61-EA4371207433}">
      <dgm:prSet/>
      <dgm:spPr/>
      <dgm:t>
        <a:bodyPr/>
        <a:lstStyle/>
        <a:p>
          <a:endParaRPr lang="en-US"/>
        </a:p>
      </dgm:t>
    </dgm:pt>
    <dgm:pt modelId="{251A40BC-CD20-456C-A2CB-7DF506484F14}">
      <dgm:prSet/>
      <dgm:spPr/>
      <dgm:t>
        <a:bodyPr/>
        <a:lstStyle/>
        <a:p>
          <a:r>
            <a:rPr lang="en-US" b="1" dirty="0" smtClean="0"/>
            <a:t>HDP – Hadoop Platform from  </a:t>
          </a:r>
          <a:r>
            <a:rPr lang="en-US" b="1" dirty="0" err="1" smtClean="0"/>
            <a:t>Hortonworks</a:t>
          </a:r>
          <a:endParaRPr lang="en-US" b="1" dirty="0"/>
        </a:p>
      </dgm:t>
    </dgm:pt>
    <dgm:pt modelId="{E6F7E44F-B8F0-4C18-9432-71FDE9833BE9}" type="parTrans" cxnId="{407C664F-2A77-40AA-8DB4-D5B250191A9E}">
      <dgm:prSet/>
      <dgm:spPr/>
      <dgm:t>
        <a:bodyPr/>
        <a:lstStyle/>
        <a:p>
          <a:endParaRPr lang="en-US"/>
        </a:p>
      </dgm:t>
    </dgm:pt>
    <dgm:pt modelId="{E96214EC-B892-4793-90A3-55A47E80FDD3}" type="sibTrans" cxnId="{407C664F-2A77-40AA-8DB4-D5B250191A9E}">
      <dgm:prSet/>
      <dgm:spPr/>
      <dgm:t>
        <a:bodyPr/>
        <a:lstStyle/>
        <a:p>
          <a:endParaRPr lang="en-US"/>
        </a:p>
      </dgm:t>
    </dgm:pt>
    <dgm:pt modelId="{60027A66-C20A-46E3-B0AC-99CE8AB7CB97}">
      <dgm:prSet/>
      <dgm:spPr/>
      <dgm:t>
        <a:bodyPr/>
        <a:lstStyle/>
        <a:p>
          <a:r>
            <a:rPr lang="en-US" b="1" dirty="0" err="1" smtClean="0"/>
            <a:t>GreenPlum</a:t>
          </a:r>
          <a:r>
            <a:rPr lang="en-US" b="1" dirty="0" smtClean="0"/>
            <a:t> Hadoop – Hadoop Distribution from EMC</a:t>
          </a:r>
          <a:endParaRPr lang="en-US" b="1" dirty="0"/>
        </a:p>
      </dgm:t>
    </dgm:pt>
    <dgm:pt modelId="{788AC0AD-AF28-4BEF-ADCC-1559071B8421}" type="parTrans" cxnId="{83654F1F-A857-4EDF-91E9-231F4F7D6C04}">
      <dgm:prSet/>
      <dgm:spPr/>
      <dgm:t>
        <a:bodyPr/>
        <a:lstStyle/>
        <a:p>
          <a:endParaRPr lang="en-US"/>
        </a:p>
      </dgm:t>
    </dgm:pt>
    <dgm:pt modelId="{0A1D51D4-6F77-47A0-820D-46E9ED3B92E0}" type="sibTrans" cxnId="{83654F1F-A857-4EDF-91E9-231F4F7D6C04}">
      <dgm:prSet/>
      <dgm:spPr/>
      <dgm:t>
        <a:bodyPr/>
        <a:lstStyle/>
        <a:p>
          <a:endParaRPr lang="en-US"/>
        </a:p>
      </dgm:t>
    </dgm:pt>
    <dgm:pt modelId="{20B15D39-0A4D-45B3-8852-28ABE547746C}">
      <dgm:prSet/>
      <dgm:spPr/>
      <dgm:t>
        <a:bodyPr/>
        <a:lstStyle/>
        <a:p>
          <a:r>
            <a:rPr lang="en-US" b="1" dirty="0" smtClean="0"/>
            <a:t>Yahoo! Hadoop – Hadoop Distribution of Yahoo</a:t>
          </a:r>
          <a:endParaRPr lang="en-US" b="1" dirty="0"/>
        </a:p>
      </dgm:t>
    </dgm:pt>
    <dgm:pt modelId="{9F7F8233-4FD0-4593-A69C-2D7AD0C1F7B9}" type="parTrans" cxnId="{345E9928-066D-4718-A88A-F1DF8C33B5CB}">
      <dgm:prSet/>
      <dgm:spPr/>
      <dgm:t>
        <a:bodyPr/>
        <a:lstStyle/>
        <a:p>
          <a:endParaRPr lang="en-US"/>
        </a:p>
      </dgm:t>
    </dgm:pt>
    <dgm:pt modelId="{3F0F3CAC-9F0E-4045-9983-34DBE698709A}" type="sibTrans" cxnId="{345E9928-066D-4718-A88A-F1DF8C33B5CB}">
      <dgm:prSet/>
      <dgm:spPr/>
      <dgm:t>
        <a:bodyPr/>
        <a:lstStyle/>
        <a:p>
          <a:endParaRPr lang="en-US"/>
        </a:p>
      </dgm:t>
    </dgm:pt>
    <dgm:pt modelId="{FE6481A1-362C-4EDC-9C5C-C4452505524A}">
      <dgm:prSet/>
      <dgm:spPr>
        <a:solidFill>
          <a:srgbClr val="FF0000"/>
        </a:solidFill>
      </dgm:spPr>
      <dgm:t>
        <a:bodyPr/>
        <a:lstStyle/>
        <a:p>
          <a:r>
            <a:rPr lang="en-US" dirty="0" smtClean="0"/>
            <a:t>And More …</a:t>
          </a:r>
          <a:endParaRPr lang="en-US" dirty="0"/>
        </a:p>
      </dgm:t>
    </dgm:pt>
    <dgm:pt modelId="{B0C33AB5-6459-4D93-ABA4-1C0A251FF53A}" type="parTrans" cxnId="{1A1E4763-E374-4A21-BB56-B0584BDF2AF3}">
      <dgm:prSet/>
      <dgm:spPr/>
      <dgm:t>
        <a:bodyPr/>
        <a:lstStyle/>
        <a:p>
          <a:endParaRPr lang="en-US"/>
        </a:p>
      </dgm:t>
    </dgm:pt>
    <dgm:pt modelId="{829481BE-8B79-4F71-88DC-632E27E61E3F}" type="sibTrans" cxnId="{1A1E4763-E374-4A21-BB56-B0584BDF2AF3}">
      <dgm:prSet/>
      <dgm:spPr/>
      <dgm:t>
        <a:bodyPr/>
        <a:lstStyle/>
        <a:p>
          <a:endParaRPr lang="en-US"/>
        </a:p>
      </dgm:t>
    </dgm:pt>
    <dgm:pt modelId="{D3B23E54-42DB-4D11-B574-BCA51E79C8EC}" type="pres">
      <dgm:prSet presAssocID="{C9FFD27B-318E-4847-AF45-1DAD71E98CB3}" presName="linear" presStyleCnt="0">
        <dgm:presLayoutVars>
          <dgm:dir/>
          <dgm:animLvl val="lvl"/>
          <dgm:resizeHandles val="exact"/>
        </dgm:presLayoutVars>
      </dgm:prSet>
      <dgm:spPr/>
      <dgm:t>
        <a:bodyPr/>
        <a:lstStyle/>
        <a:p>
          <a:endParaRPr lang="en-US"/>
        </a:p>
      </dgm:t>
    </dgm:pt>
    <dgm:pt modelId="{169FFC0F-1B48-42A6-A7A9-247AB5DCADF9}" type="pres">
      <dgm:prSet presAssocID="{5CF0850B-55CC-4FC0-B4A0-E19F8283BEED}" presName="parentLin" presStyleCnt="0"/>
      <dgm:spPr/>
    </dgm:pt>
    <dgm:pt modelId="{BD874858-7BD4-4A90-AF97-CFCCB26264E8}" type="pres">
      <dgm:prSet presAssocID="{5CF0850B-55CC-4FC0-B4A0-E19F8283BEED}" presName="parentLeftMargin" presStyleLbl="node1" presStyleIdx="0" presStyleCnt="8"/>
      <dgm:spPr/>
      <dgm:t>
        <a:bodyPr/>
        <a:lstStyle/>
        <a:p>
          <a:endParaRPr lang="en-US"/>
        </a:p>
      </dgm:t>
    </dgm:pt>
    <dgm:pt modelId="{8B6653D4-75EB-493C-B391-52780D9218B8}" type="pres">
      <dgm:prSet presAssocID="{5CF0850B-55CC-4FC0-B4A0-E19F8283BEED}" presName="parentText" presStyleLbl="node1" presStyleIdx="0" presStyleCnt="8" custLinFactNeighborX="-100000" custLinFactNeighborY="43133">
        <dgm:presLayoutVars>
          <dgm:chMax val="0"/>
          <dgm:bulletEnabled val="1"/>
        </dgm:presLayoutVars>
      </dgm:prSet>
      <dgm:spPr/>
      <dgm:t>
        <a:bodyPr/>
        <a:lstStyle/>
        <a:p>
          <a:endParaRPr lang="en-US"/>
        </a:p>
      </dgm:t>
    </dgm:pt>
    <dgm:pt modelId="{DE97B26E-79D2-4626-B0D0-2128C157A60C}" type="pres">
      <dgm:prSet presAssocID="{5CF0850B-55CC-4FC0-B4A0-E19F8283BEED}" presName="negativeSpace" presStyleCnt="0"/>
      <dgm:spPr/>
    </dgm:pt>
    <dgm:pt modelId="{A29F8C7F-3854-4162-A73F-3D6D22A4BD9F}" type="pres">
      <dgm:prSet presAssocID="{5CF0850B-55CC-4FC0-B4A0-E19F8283BEED}" presName="childText" presStyleLbl="conFgAcc1" presStyleIdx="0" presStyleCnt="8">
        <dgm:presLayoutVars>
          <dgm:bulletEnabled val="1"/>
        </dgm:presLayoutVars>
      </dgm:prSet>
      <dgm:spPr/>
    </dgm:pt>
    <dgm:pt modelId="{01F951FE-6B8B-4C11-A3EF-4E584B7EF2BE}" type="pres">
      <dgm:prSet presAssocID="{49695D45-689F-41B2-972C-DF277288A57C}" presName="spaceBetweenRectangles" presStyleCnt="0"/>
      <dgm:spPr/>
    </dgm:pt>
    <dgm:pt modelId="{771C7CD6-6359-4DF6-9B53-78002605F8A3}" type="pres">
      <dgm:prSet presAssocID="{20B15D39-0A4D-45B3-8852-28ABE547746C}" presName="parentLin" presStyleCnt="0"/>
      <dgm:spPr/>
    </dgm:pt>
    <dgm:pt modelId="{28099DA8-7DA6-44B0-BF87-3F0F27CC8079}" type="pres">
      <dgm:prSet presAssocID="{20B15D39-0A4D-45B3-8852-28ABE547746C}" presName="parentLeftMargin" presStyleLbl="node1" presStyleIdx="0" presStyleCnt="8"/>
      <dgm:spPr/>
      <dgm:t>
        <a:bodyPr/>
        <a:lstStyle/>
        <a:p>
          <a:endParaRPr lang="en-US"/>
        </a:p>
      </dgm:t>
    </dgm:pt>
    <dgm:pt modelId="{952E9272-8C79-4157-BB20-2C5CE7435952}" type="pres">
      <dgm:prSet presAssocID="{20B15D39-0A4D-45B3-8852-28ABE547746C}" presName="parentText" presStyleLbl="node1" presStyleIdx="1" presStyleCnt="8" custLinFactNeighborX="-100000" custLinFactNeighborY="36977">
        <dgm:presLayoutVars>
          <dgm:chMax val="0"/>
          <dgm:bulletEnabled val="1"/>
        </dgm:presLayoutVars>
      </dgm:prSet>
      <dgm:spPr/>
      <dgm:t>
        <a:bodyPr/>
        <a:lstStyle/>
        <a:p>
          <a:endParaRPr lang="en-US"/>
        </a:p>
      </dgm:t>
    </dgm:pt>
    <dgm:pt modelId="{60EC6B1C-A3F0-4E45-A648-759FA859B4E9}" type="pres">
      <dgm:prSet presAssocID="{20B15D39-0A4D-45B3-8852-28ABE547746C}" presName="negativeSpace" presStyleCnt="0"/>
      <dgm:spPr/>
    </dgm:pt>
    <dgm:pt modelId="{95A2F91A-E309-49FD-8549-4EA6A8461D4B}" type="pres">
      <dgm:prSet presAssocID="{20B15D39-0A4D-45B3-8852-28ABE547746C}" presName="childText" presStyleLbl="conFgAcc1" presStyleIdx="1" presStyleCnt="8">
        <dgm:presLayoutVars>
          <dgm:bulletEnabled val="1"/>
        </dgm:presLayoutVars>
      </dgm:prSet>
      <dgm:spPr/>
    </dgm:pt>
    <dgm:pt modelId="{9031CFD9-D941-42A4-9A2C-EB0207FDDDD2}" type="pres">
      <dgm:prSet presAssocID="{3F0F3CAC-9F0E-4045-9983-34DBE698709A}" presName="spaceBetweenRectangles" presStyleCnt="0"/>
      <dgm:spPr/>
    </dgm:pt>
    <dgm:pt modelId="{62ED3927-7FC5-47FD-9CFB-DD3166A1F8F0}" type="pres">
      <dgm:prSet presAssocID="{9D15D6D7-432F-457E-BAA2-EC1F93E97633}" presName="parentLin" presStyleCnt="0"/>
      <dgm:spPr/>
    </dgm:pt>
    <dgm:pt modelId="{C90661C7-74BA-46D5-B1F5-C2F89DE9144D}" type="pres">
      <dgm:prSet presAssocID="{9D15D6D7-432F-457E-BAA2-EC1F93E97633}" presName="parentLeftMargin" presStyleLbl="node1" presStyleIdx="1" presStyleCnt="8"/>
      <dgm:spPr/>
      <dgm:t>
        <a:bodyPr/>
        <a:lstStyle/>
        <a:p>
          <a:endParaRPr lang="en-US"/>
        </a:p>
      </dgm:t>
    </dgm:pt>
    <dgm:pt modelId="{9F377BA0-BC7A-41CC-A018-92ECA9CD86DA}" type="pres">
      <dgm:prSet presAssocID="{9D15D6D7-432F-457E-BAA2-EC1F93E97633}" presName="parentText" presStyleLbl="node1" presStyleIdx="2" presStyleCnt="8" custLinFactNeighborX="-100000" custLinFactNeighborY="30822">
        <dgm:presLayoutVars>
          <dgm:chMax val="0"/>
          <dgm:bulletEnabled val="1"/>
        </dgm:presLayoutVars>
      </dgm:prSet>
      <dgm:spPr/>
      <dgm:t>
        <a:bodyPr/>
        <a:lstStyle/>
        <a:p>
          <a:endParaRPr lang="en-US"/>
        </a:p>
      </dgm:t>
    </dgm:pt>
    <dgm:pt modelId="{2B23DD87-CC12-4A5D-8867-0B3BE367051D}" type="pres">
      <dgm:prSet presAssocID="{9D15D6D7-432F-457E-BAA2-EC1F93E97633}" presName="negativeSpace" presStyleCnt="0"/>
      <dgm:spPr/>
    </dgm:pt>
    <dgm:pt modelId="{06A5B80E-D7CB-46CE-A368-E095119B04CE}" type="pres">
      <dgm:prSet presAssocID="{9D15D6D7-432F-457E-BAA2-EC1F93E97633}" presName="childText" presStyleLbl="conFgAcc1" presStyleIdx="2" presStyleCnt="8">
        <dgm:presLayoutVars>
          <dgm:bulletEnabled val="1"/>
        </dgm:presLayoutVars>
      </dgm:prSet>
      <dgm:spPr/>
    </dgm:pt>
    <dgm:pt modelId="{8F997CF5-2B93-4FB9-A19C-3CF579F86E7C}" type="pres">
      <dgm:prSet presAssocID="{38E69F7F-F5EC-45D8-940C-43864A9D1698}" presName="spaceBetweenRectangles" presStyleCnt="0"/>
      <dgm:spPr/>
    </dgm:pt>
    <dgm:pt modelId="{88317B7D-EB80-4683-8753-A6CCECE0D36D}" type="pres">
      <dgm:prSet presAssocID="{60027A66-C20A-46E3-B0AC-99CE8AB7CB97}" presName="parentLin" presStyleCnt="0"/>
      <dgm:spPr/>
    </dgm:pt>
    <dgm:pt modelId="{CB186782-A642-439A-BD1A-8C80BE358644}" type="pres">
      <dgm:prSet presAssocID="{60027A66-C20A-46E3-B0AC-99CE8AB7CB97}" presName="parentLeftMargin" presStyleLbl="node1" presStyleIdx="2" presStyleCnt="8"/>
      <dgm:spPr/>
      <dgm:t>
        <a:bodyPr/>
        <a:lstStyle/>
        <a:p>
          <a:endParaRPr lang="en-US"/>
        </a:p>
      </dgm:t>
    </dgm:pt>
    <dgm:pt modelId="{1502F643-C9F7-4892-840E-2480CFBA8E7E}" type="pres">
      <dgm:prSet presAssocID="{60027A66-C20A-46E3-B0AC-99CE8AB7CB97}" presName="parentText" presStyleLbl="node1" presStyleIdx="3" presStyleCnt="8" custLinFactNeighborX="-100000" custLinFactNeighborY="43104">
        <dgm:presLayoutVars>
          <dgm:chMax val="0"/>
          <dgm:bulletEnabled val="1"/>
        </dgm:presLayoutVars>
      </dgm:prSet>
      <dgm:spPr/>
      <dgm:t>
        <a:bodyPr/>
        <a:lstStyle/>
        <a:p>
          <a:endParaRPr lang="en-US"/>
        </a:p>
      </dgm:t>
    </dgm:pt>
    <dgm:pt modelId="{E634E0BA-E3BC-4090-97AB-8AD108FF8D8A}" type="pres">
      <dgm:prSet presAssocID="{60027A66-C20A-46E3-B0AC-99CE8AB7CB97}" presName="negativeSpace" presStyleCnt="0"/>
      <dgm:spPr/>
    </dgm:pt>
    <dgm:pt modelId="{45B84CCC-487B-4B88-B469-7A60BA2B0EAD}" type="pres">
      <dgm:prSet presAssocID="{60027A66-C20A-46E3-B0AC-99CE8AB7CB97}" presName="childText" presStyleLbl="conFgAcc1" presStyleIdx="3" presStyleCnt="8">
        <dgm:presLayoutVars>
          <dgm:bulletEnabled val="1"/>
        </dgm:presLayoutVars>
      </dgm:prSet>
      <dgm:spPr/>
    </dgm:pt>
    <dgm:pt modelId="{54E2AB0C-84F4-400D-9D88-1275946FD2FC}" type="pres">
      <dgm:prSet presAssocID="{0A1D51D4-6F77-47A0-820D-46E9ED3B92E0}" presName="spaceBetweenRectangles" presStyleCnt="0"/>
      <dgm:spPr/>
    </dgm:pt>
    <dgm:pt modelId="{5CECF093-65CE-4B5C-B74B-EE4852045A56}" type="pres">
      <dgm:prSet presAssocID="{251A40BC-CD20-456C-A2CB-7DF506484F14}" presName="parentLin" presStyleCnt="0"/>
      <dgm:spPr/>
    </dgm:pt>
    <dgm:pt modelId="{797CDCC4-0C45-4979-BEF2-5EDAF50E4251}" type="pres">
      <dgm:prSet presAssocID="{251A40BC-CD20-456C-A2CB-7DF506484F14}" presName="parentLeftMargin" presStyleLbl="node1" presStyleIdx="3" presStyleCnt="8"/>
      <dgm:spPr/>
      <dgm:t>
        <a:bodyPr/>
        <a:lstStyle/>
        <a:p>
          <a:endParaRPr lang="en-US"/>
        </a:p>
      </dgm:t>
    </dgm:pt>
    <dgm:pt modelId="{5B4B9F80-3F58-4F58-99E9-9A0AF00119EB}" type="pres">
      <dgm:prSet presAssocID="{251A40BC-CD20-456C-A2CB-7DF506484F14}" presName="parentText" presStyleLbl="node1" presStyleIdx="4" presStyleCnt="8" custLinFactNeighborX="-100000" custLinFactNeighborY="36948">
        <dgm:presLayoutVars>
          <dgm:chMax val="0"/>
          <dgm:bulletEnabled val="1"/>
        </dgm:presLayoutVars>
      </dgm:prSet>
      <dgm:spPr/>
      <dgm:t>
        <a:bodyPr/>
        <a:lstStyle/>
        <a:p>
          <a:endParaRPr lang="en-US"/>
        </a:p>
      </dgm:t>
    </dgm:pt>
    <dgm:pt modelId="{4288F0CB-A8F8-4FBF-806A-981CC79A665E}" type="pres">
      <dgm:prSet presAssocID="{251A40BC-CD20-456C-A2CB-7DF506484F14}" presName="negativeSpace" presStyleCnt="0"/>
      <dgm:spPr/>
    </dgm:pt>
    <dgm:pt modelId="{497B746E-CB88-47A4-819D-EC32896AD76D}" type="pres">
      <dgm:prSet presAssocID="{251A40BC-CD20-456C-A2CB-7DF506484F14}" presName="childText" presStyleLbl="conFgAcc1" presStyleIdx="4" presStyleCnt="8">
        <dgm:presLayoutVars>
          <dgm:bulletEnabled val="1"/>
        </dgm:presLayoutVars>
      </dgm:prSet>
      <dgm:spPr/>
    </dgm:pt>
    <dgm:pt modelId="{CD91281A-E414-42F4-A98F-944E92B64C13}" type="pres">
      <dgm:prSet presAssocID="{E96214EC-B892-4793-90A3-55A47E80FDD3}" presName="spaceBetweenRectangles" presStyleCnt="0"/>
      <dgm:spPr/>
    </dgm:pt>
    <dgm:pt modelId="{F406BF2C-E9D4-480F-9217-F3451582E1E1}" type="pres">
      <dgm:prSet presAssocID="{DF800AEE-F383-4F83-8687-254925AA328C}" presName="parentLin" presStyleCnt="0"/>
      <dgm:spPr/>
    </dgm:pt>
    <dgm:pt modelId="{A32B4F89-4608-4690-8358-FD6ACD92EA77}" type="pres">
      <dgm:prSet presAssocID="{DF800AEE-F383-4F83-8687-254925AA328C}" presName="parentLeftMargin" presStyleLbl="node1" presStyleIdx="4" presStyleCnt="8"/>
      <dgm:spPr/>
      <dgm:t>
        <a:bodyPr/>
        <a:lstStyle/>
        <a:p>
          <a:endParaRPr lang="en-US"/>
        </a:p>
      </dgm:t>
    </dgm:pt>
    <dgm:pt modelId="{409FC1E1-520C-40D4-8CA2-565041D52E76}" type="pres">
      <dgm:prSet presAssocID="{DF800AEE-F383-4F83-8687-254925AA328C}" presName="parentText" presStyleLbl="node1" presStyleIdx="5" presStyleCnt="8" custLinFactNeighborX="-100000" custLinFactNeighborY="49231">
        <dgm:presLayoutVars>
          <dgm:chMax val="0"/>
          <dgm:bulletEnabled val="1"/>
        </dgm:presLayoutVars>
      </dgm:prSet>
      <dgm:spPr/>
      <dgm:t>
        <a:bodyPr/>
        <a:lstStyle/>
        <a:p>
          <a:endParaRPr lang="en-US"/>
        </a:p>
      </dgm:t>
    </dgm:pt>
    <dgm:pt modelId="{6B4BB6B0-5C4A-489E-A1DF-C72DB1E354AB}" type="pres">
      <dgm:prSet presAssocID="{DF800AEE-F383-4F83-8687-254925AA328C}" presName="negativeSpace" presStyleCnt="0"/>
      <dgm:spPr/>
    </dgm:pt>
    <dgm:pt modelId="{F43261F5-42F5-4F15-AED0-B5D304152A36}" type="pres">
      <dgm:prSet presAssocID="{DF800AEE-F383-4F83-8687-254925AA328C}" presName="childText" presStyleLbl="conFgAcc1" presStyleIdx="5" presStyleCnt="8">
        <dgm:presLayoutVars>
          <dgm:bulletEnabled val="1"/>
        </dgm:presLayoutVars>
      </dgm:prSet>
      <dgm:spPr/>
    </dgm:pt>
    <dgm:pt modelId="{CF695947-2413-459D-95CC-B69CDAF51722}" type="pres">
      <dgm:prSet presAssocID="{D887EE1C-2656-4CB2-9BED-436F96232A84}" presName="spaceBetweenRectangles" presStyleCnt="0"/>
      <dgm:spPr/>
    </dgm:pt>
    <dgm:pt modelId="{766A4917-D6BC-4E55-8E77-1CDCE4673363}" type="pres">
      <dgm:prSet presAssocID="{0147364F-36EF-4B73-99C7-C445225605E7}" presName="parentLin" presStyleCnt="0"/>
      <dgm:spPr/>
    </dgm:pt>
    <dgm:pt modelId="{9EB87F9A-46D3-44AE-867C-473B51E52C1F}" type="pres">
      <dgm:prSet presAssocID="{0147364F-36EF-4B73-99C7-C445225605E7}" presName="parentLeftMargin" presStyleLbl="node1" presStyleIdx="5" presStyleCnt="8"/>
      <dgm:spPr/>
      <dgm:t>
        <a:bodyPr/>
        <a:lstStyle/>
        <a:p>
          <a:endParaRPr lang="en-US"/>
        </a:p>
      </dgm:t>
    </dgm:pt>
    <dgm:pt modelId="{E21FEB4B-97A1-4BD2-8F14-2F9CA1359291}" type="pres">
      <dgm:prSet presAssocID="{0147364F-36EF-4B73-99C7-C445225605E7}" presName="parentText" presStyleLbl="node1" presStyleIdx="6" presStyleCnt="8" custLinFactNeighborX="-100000" custLinFactNeighborY="43075">
        <dgm:presLayoutVars>
          <dgm:chMax val="0"/>
          <dgm:bulletEnabled val="1"/>
        </dgm:presLayoutVars>
      </dgm:prSet>
      <dgm:spPr/>
      <dgm:t>
        <a:bodyPr/>
        <a:lstStyle/>
        <a:p>
          <a:endParaRPr lang="en-US"/>
        </a:p>
      </dgm:t>
    </dgm:pt>
    <dgm:pt modelId="{51327D56-9E3A-4FD8-BCBA-96CC225A1872}" type="pres">
      <dgm:prSet presAssocID="{0147364F-36EF-4B73-99C7-C445225605E7}" presName="negativeSpace" presStyleCnt="0"/>
      <dgm:spPr/>
    </dgm:pt>
    <dgm:pt modelId="{58AA5C76-36CF-490E-A94D-6622627BAA7C}" type="pres">
      <dgm:prSet presAssocID="{0147364F-36EF-4B73-99C7-C445225605E7}" presName="childText" presStyleLbl="conFgAcc1" presStyleIdx="6" presStyleCnt="8">
        <dgm:presLayoutVars>
          <dgm:bulletEnabled val="1"/>
        </dgm:presLayoutVars>
      </dgm:prSet>
      <dgm:spPr/>
    </dgm:pt>
    <dgm:pt modelId="{000C653F-F897-4B54-8B21-BD17DDE2C3F3}" type="pres">
      <dgm:prSet presAssocID="{ECDBFE83-E14D-46C6-818B-1B39EA37FCBD}" presName="spaceBetweenRectangles" presStyleCnt="0"/>
      <dgm:spPr/>
    </dgm:pt>
    <dgm:pt modelId="{81AA564D-4093-4EB2-951C-A63ADC14F53A}" type="pres">
      <dgm:prSet presAssocID="{FE6481A1-362C-4EDC-9C5C-C4452505524A}" presName="parentLin" presStyleCnt="0"/>
      <dgm:spPr/>
    </dgm:pt>
    <dgm:pt modelId="{E949269D-B867-42BE-A3F3-B7C43157DA69}" type="pres">
      <dgm:prSet presAssocID="{FE6481A1-362C-4EDC-9C5C-C4452505524A}" presName="parentLeftMargin" presStyleLbl="node1" presStyleIdx="6" presStyleCnt="8"/>
      <dgm:spPr/>
      <dgm:t>
        <a:bodyPr/>
        <a:lstStyle/>
        <a:p>
          <a:endParaRPr lang="en-US"/>
        </a:p>
      </dgm:t>
    </dgm:pt>
    <dgm:pt modelId="{9FDEB01F-0523-410D-A433-F0B3B33BF457}" type="pres">
      <dgm:prSet presAssocID="{FE6481A1-362C-4EDC-9C5C-C4452505524A}" presName="parentText" presStyleLbl="node1" presStyleIdx="7" presStyleCnt="8" custLinFactNeighborX="-100000" custLinFactNeighborY="36919">
        <dgm:presLayoutVars>
          <dgm:chMax val="0"/>
          <dgm:bulletEnabled val="1"/>
        </dgm:presLayoutVars>
      </dgm:prSet>
      <dgm:spPr/>
      <dgm:t>
        <a:bodyPr/>
        <a:lstStyle/>
        <a:p>
          <a:endParaRPr lang="en-US"/>
        </a:p>
      </dgm:t>
    </dgm:pt>
    <dgm:pt modelId="{60221DDB-BF9C-4A06-B9DF-57FD5332BFE6}" type="pres">
      <dgm:prSet presAssocID="{FE6481A1-362C-4EDC-9C5C-C4452505524A}" presName="negativeSpace" presStyleCnt="0"/>
      <dgm:spPr/>
    </dgm:pt>
    <dgm:pt modelId="{4A662620-A82F-4723-BD5D-37CBB525FFCE}" type="pres">
      <dgm:prSet presAssocID="{FE6481A1-362C-4EDC-9C5C-C4452505524A}" presName="childText" presStyleLbl="conFgAcc1" presStyleIdx="7" presStyleCnt="8">
        <dgm:presLayoutVars>
          <dgm:bulletEnabled val="1"/>
        </dgm:presLayoutVars>
      </dgm:prSet>
      <dgm:spPr/>
    </dgm:pt>
  </dgm:ptLst>
  <dgm:cxnLst>
    <dgm:cxn modelId="{1A1E4763-E374-4A21-BB56-B0584BDF2AF3}" srcId="{C9FFD27B-318E-4847-AF45-1DAD71E98CB3}" destId="{FE6481A1-362C-4EDC-9C5C-C4452505524A}" srcOrd="7" destOrd="0" parTransId="{B0C33AB5-6459-4D93-ABA4-1C0A251FF53A}" sibTransId="{829481BE-8B79-4F71-88DC-632E27E61E3F}"/>
    <dgm:cxn modelId="{38221084-AC79-4FD5-B0DA-F5C8317DE957}" type="presOf" srcId="{0147364F-36EF-4B73-99C7-C445225605E7}" destId="{E21FEB4B-97A1-4BD2-8F14-2F9CA1359291}" srcOrd="1" destOrd="0" presId="urn:microsoft.com/office/officeart/2005/8/layout/list1"/>
    <dgm:cxn modelId="{D2EEA9B7-EE82-4497-BBBE-030ACD7E5E30}" type="presOf" srcId="{0147364F-36EF-4B73-99C7-C445225605E7}" destId="{9EB87F9A-46D3-44AE-867C-473B51E52C1F}" srcOrd="0" destOrd="0" presId="urn:microsoft.com/office/officeart/2005/8/layout/list1"/>
    <dgm:cxn modelId="{8A68F0A9-2343-4BAD-9A38-2614088FE605}" type="presOf" srcId="{251A40BC-CD20-456C-A2CB-7DF506484F14}" destId="{5B4B9F80-3F58-4F58-99E9-9A0AF00119EB}" srcOrd="1" destOrd="0" presId="urn:microsoft.com/office/officeart/2005/8/layout/list1"/>
    <dgm:cxn modelId="{08D7BCA4-0A37-4ADE-B154-509567D364CB}" srcId="{C9FFD27B-318E-4847-AF45-1DAD71E98CB3}" destId="{DF800AEE-F383-4F83-8687-254925AA328C}" srcOrd="5" destOrd="0" parTransId="{E07E80A6-18A7-449D-A3F7-7F2A3CC3CDAA}" sibTransId="{D887EE1C-2656-4CB2-9BED-436F96232A84}"/>
    <dgm:cxn modelId="{AC243EA7-FE9E-484C-9D26-7B191EE78814}" type="presOf" srcId="{DF800AEE-F383-4F83-8687-254925AA328C}" destId="{A32B4F89-4608-4690-8358-FD6ACD92EA77}" srcOrd="0" destOrd="0" presId="urn:microsoft.com/office/officeart/2005/8/layout/list1"/>
    <dgm:cxn modelId="{84BD4F76-26F7-4CA4-B2BE-0D4A097ADB48}" type="presOf" srcId="{5CF0850B-55CC-4FC0-B4A0-E19F8283BEED}" destId="{BD874858-7BD4-4A90-AF97-CFCCB26264E8}" srcOrd="0" destOrd="0" presId="urn:microsoft.com/office/officeart/2005/8/layout/list1"/>
    <dgm:cxn modelId="{83654F1F-A857-4EDF-91E9-231F4F7D6C04}" srcId="{C9FFD27B-318E-4847-AF45-1DAD71E98CB3}" destId="{60027A66-C20A-46E3-B0AC-99CE8AB7CB97}" srcOrd="3" destOrd="0" parTransId="{788AC0AD-AF28-4BEF-ADCC-1559071B8421}" sibTransId="{0A1D51D4-6F77-47A0-820D-46E9ED3B92E0}"/>
    <dgm:cxn modelId="{331F806B-56C9-4C5D-A232-3079D9DBDA9A}" type="presOf" srcId="{9D15D6D7-432F-457E-BAA2-EC1F93E97633}" destId="{C90661C7-74BA-46D5-B1F5-C2F89DE9144D}" srcOrd="0" destOrd="0" presId="urn:microsoft.com/office/officeart/2005/8/layout/list1"/>
    <dgm:cxn modelId="{893D7819-79C3-4A33-A3B8-40778BFF0BBC}" srcId="{C9FFD27B-318E-4847-AF45-1DAD71E98CB3}" destId="{5CF0850B-55CC-4FC0-B4A0-E19F8283BEED}" srcOrd="0" destOrd="0" parTransId="{C4F7E882-B517-4C5F-93CF-DCB02F8A1A64}" sibTransId="{49695D45-689F-41B2-972C-DF277288A57C}"/>
    <dgm:cxn modelId="{9CD07800-72E2-464D-89B0-BBEF5F42751D}" type="presOf" srcId="{9D15D6D7-432F-457E-BAA2-EC1F93E97633}" destId="{9F377BA0-BC7A-41CC-A018-92ECA9CD86DA}" srcOrd="1" destOrd="0" presId="urn:microsoft.com/office/officeart/2005/8/layout/list1"/>
    <dgm:cxn modelId="{5E093174-48C4-4F1A-8229-8E0368668C62}" type="presOf" srcId="{DF800AEE-F383-4F83-8687-254925AA328C}" destId="{409FC1E1-520C-40D4-8CA2-565041D52E76}" srcOrd="1" destOrd="0" presId="urn:microsoft.com/office/officeart/2005/8/layout/list1"/>
    <dgm:cxn modelId="{407C664F-2A77-40AA-8DB4-D5B250191A9E}" srcId="{C9FFD27B-318E-4847-AF45-1DAD71E98CB3}" destId="{251A40BC-CD20-456C-A2CB-7DF506484F14}" srcOrd="4" destOrd="0" parTransId="{E6F7E44F-B8F0-4C18-9432-71FDE9833BE9}" sibTransId="{E96214EC-B892-4793-90A3-55A47E80FDD3}"/>
    <dgm:cxn modelId="{70BE5256-A226-411E-8D61-EA4371207433}" srcId="{C9FFD27B-318E-4847-AF45-1DAD71E98CB3}" destId="{9D15D6D7-432F-457E-BAA2-EC1F93E97633}" srcOrd="2" destOrd="0" parTransId="{DBAAAA24-24F5-4A85-A6CF-BEA427F1ACB3}" sibTransId="{38E69F7F-F5EC-45D8-940C-43864A9D1698}"/>
    <dgm:cxn modelId="{A663FB3D-7ABD-42E7-8DC9-24DC0BF6F6F8}" type="presOf" srcId="{251A40BC-CD20-456C-A2CB-7DF506484F14}" destId="{797CDCC4-0C45-4979-BEF2-5EDAF50E4251}" srcOrd="0" destOrd="0" presId="urn:microsoft.com/office/officeart/2005/8/layout/list1"/>
    <dgm:cxn modelId="{345E9928-066D-4718-A88A-F1DF8C33B5CB}" srcId="{C9FFD27B-318E-4847-AF45-1DAD71E98CB3}" destId="{20B15D39-0A4D-45B3-8852-28ABE547746C}" srcOrd="1" destOrd="0" parTransId="{9F7F8233-4FD0-4593-A69C-2D7AD0C1F7B9}" sibTransId="{3F0F3CAC-9F0E-4045-9983-34DBE698709A}"/>
    <dgm:cxn modelId="{83C4C2F1-4347-40B3-90D6-810619E5F14D}" type="presOf" srcId="{60027A66-C20A-46E3-B0AC-99CE8AB7CB97}" destId="{CB186782-A642-439A-BD1A-8C80BE358644}" srcOrd="0" destOrd="0" presId="urn:microsoft.com/office/officeart/2005/8/layout/list1"/>
    <dgm:cxn modelId="{2F783B51-EA0D-4555-9A5B-403CA1238150}" type="presOf" srcId="{5CF0850B-55CC-4FC0-B4A0-E19F8283BEED}" destId="{8B6653D4-75EB-493C-B391-52780D9218B8}" srcOrd="1" destOrd="0" presId="urn:microsoft.com/office/officeart/2005/8/layout/list1"/>
    <dgm:cxn modelId="{F6927681-C949-4DDF-829E-F8694E496D09}" srcId="{C9FFD27B-318E-4847-AF45-1DAD71E98CB3}" destId="{0147364F-36EF-4B73-99C7-C445225605E7}" srcOrd="6" destOrd="0" parTransId="{D7F74FC4-1D8B-4C2F-AD95-08922F5423DC}" sibTransId="{ECDBFE83-E14D-46C6-818B-1B39EA37FCBD}"/>
    <dgm:cxn modelId="{48B3DA35-3467-46DA-B7DD-D0538AAFB7BF}" type="presOf" srcId="{60027A66-C20A-46E3-B0AC-99CE8AB7CB97}" destId="{1502F643-C9F7-4892-840E-2480CFBA8E7E}" srcOrd="1" destOrd="0" presId="urn:microsoft.com/office/officeart/2005/8/layout/list1"/>
    <dgm:cxn modelId="{EBF32040-F20B-4FE3-AC8F-817ED2173F96}" type="presOf" srcId="{FE6481A1-362C-4EDC-9C5C-C4452505524A}" destId="{9FDEB01F-0523-410D-A433-F0B3B33BF457}" srcOrd="1" destOrd="0" presId="urn:microsoft.com/office/officeart/2005/8/layout/list1"/>
    <dgm:cxn modelId="{9C9C9102-98EC-4336-98AB-56856E5A11E6}" type="presOf" srcId="{20B15D39-0A4D-45B3-8852-28ABE547746C}" destId="{952E9272-8C79-4157-BB20-2C5CE7435952}" srcOrd="1" destOrd="0" presId="urn:microsoft.com/office/officeart/2005/8/layout/list1"/>
    <dgm:cxn modelId="{D1C5FC8C-3CA1-4D31-9E95-8026BE266ED2}" type="presOf" srcId="{20B15D39-0A4D-45B3-8852-28ABE547746C}" destId="{28099DA8-7DA6-44B0-BF87-3F0F27CC8079}" srcOrd="0" destOrd="0" presId="urn:microsoft.com/office/officeart/2005/8/layout/list1"/>
    <dgm:cxn modelId="{4E310F15-FD1F-4F1A-97AF-74B4EF2C3246}" type="presOf" srcId="{FE6481A1-362C-4EDC-9C5C-C4452505524A}" destId="{E949269D-B867-42BE-A3F3-B7C43157DA69}" srcOrd="0" destOrd="0" presId="urn:microsoft.com/office/officeart/2005/8/layout/list1"/>
    <dgm:cxn modelId="{242B3AA3-9061-4B17-832E-B1A4D177BBB8}" type="presOf" srcId="{C9FFD27B-318E-4847-AF45-1DAD71E98CB3}" destId="{D3B23E54-42DB-4D11-B574-BCA51E79C8EC}" srcOrd="0" destOrd="0" presId="urn:microsoft.com/office/officeart/2005/8/layout/list1"/>
    <dgm:cxn modelId="{08C69E34-A824-43C4-AA75-4EC8A47B1803}" type="presParOf" srcId="{D3B23E54-42DB-4D11-B574-BCA51E79C8EC}" destId="{169FFC0F-1B48-42A6-A7A9-247AB5DCADF9}" srcOrd="0" destOrd="0" presId="urn:microsoft.com/office/officeart/2005/8/layout/list1"/>
    <dgm:cxn modelId="{DD2A293B-5A8B-4758-8D1A-A4E8DC90D74F}" type="presParOf" srcId="{169FFC0F-1B48-42A6-A7A9-247AB5DCADF9}" destId="{BD874858-7BD4-4A90-AF97-CFCCB26264E8}" srcOrd="0" destOrd="0" presId="urn:microsoft.com/office/officeart/2005/8/layout/list1"/>
    <dgm:cxn modelId="{12C66F77-C75E-4F2D-93F9-CCDC797101D9}" type="presParOf" srcId="{169FFC0F-1B48-42A6-A7A9-247AB5DCADF9}" destId="{8B6653D4-75EB-493C-B391-52780D9218B8}" srcOrd="1" destOrd="0" presId="urn:microsoft.com/office/officeart/2005/8/layout/list1"/>
    <dgm:cxn modelId="{A81536AA-A988-481D-B58C-F0022A9273E0}" type="presParOf" srcId="{D3B23E54-42DB-4D11-B574-BCA51E79C8EC}" destId="{DE97B26E-79D2-4626-B0D0-2128C157A60C}" srcOrd="1" destOrd="0" presId="urn:microsoft.com/office/officeart/2005/8/layout/list1"/>
    <dgm:cxn modelId="{FF94DB90-B934-4C82-9DEE-272F5B1254BE}" type="presParOf" srcId="{D3B23E54-42DB-4D11-B574-BCA51E79C8EC}" destId="{A29F8C7F-3854-4162-A73F-3D6D22A4BD9F}" srcOrd="2" destOrd="0" presId="urn:microsoft.com/office/officeart/2005/8/layout/list1"/>
    <dgm:cxn modelId="{F5D39739-FC80-4F00-9D00-20C7E0C34FCB}" type="presParOf" srcId="{D3B23E54-42DB-4D11-B574-BCA51E79C8EC}" destId="{01F951FE-6B8B-4C11-A3EF-4E584B7EF2BE}" srcOrd="3" destOrd="0" presId="urn:microsoft.com/office/officeart/2005/8/layout/list1"/>
    <dgm:cxn modelId="{9CD86F2B-4DDB-4EB9-B102-E647E081D2E8}" type="presParOf" srcId="{D3B23E54-42DB-4D11-B574-BCA51E79C8EC}" destId="{771C7CD6-6359-4DF6-9B53-78002605F8A3}" srcOrd="4" destOrd="0" presId="urn:microsoft.com/office/officeart/2005/8/layout/list1"/>
    <dgm:cxn modelId="{E64AFC2D-7889-431D-8A99-15773097EFC8}" type="presParOf" srcId="{771C7CD6-6359-4DF6-9B53-78002605F8A3}" destId="{28099DA8-7DA6-44B0-BF87-3F0F27CC8079}" srcOrd="0" destOrd="0" presId="urn:microsoft.com/office/officeart/2005/8/layout/list1"/>
    <dgm:cxn modelId="{6D2ACB99-D92E-4792-A497-01D844516C2E}" type="presParOf" srcId="{771C7CD6-6359-4DF6-9B53-78002605F8A3}" destId="{952E9272-8C79-4157-BB20-2C5CE7435952}" srcOrd="1" destOrd="0" presId="urn:microsoft.com/office/officeart/2005/8/layout/list1"/>
    <dgm:cxn modelId="{29DF66CE-B2BE-4CDC-A50B-B3F234CF0028}" type="presParOf" srcId="{D3B23E54-42DB-4D11-B574-BCA51E79C8EC}" destId="{60EC6B1C-A3F0-4E45-A648-759FA859B4E9}" srcOrd="5" destOrd="0" presId="urn:microsoft.com/office/officeart/2005/8/layout/list1"/>
    <dgm:cxn modelId="{37FBF66F-D8D3-45D9-9A6B-C7E66D85A421}" type="presParOf" srcId="{D3B23E54-42DB-4D11-B574-BCA51E79C8EC}" destId="{95A2F91A-E309-49FD-8549-4EA6A8461D4B}" srcOrd="6" destOrd="0" presId="urn:microsoft.com/office/officeart/2005/8/layout/list1"/>
    <dgm:cxn modelId="{A819995F-AB1E-4510-9009-110BCB114908}" type="presParOf" srcId="{D3B23E54-42DB-4D11-B574-BCA51E79C8EC}" destId="{9031CFD9-D941-42A4-9A2C-EB0207FDDDD2}" srcOrd="7" destOrd="0" presId="urn:microsoft.com/office/officeart/2005/8/layout/list1"/>
    <dgm:cxn modelId="{BF8458D7-9658-41BF-A558-7A4F07C97E99}" type="presParOf" srcId="{D3B23E54-42DB-4D11-B574-BCA51E79C8EC}" destId="{62ED3927-7FC5-47FD-9CFB-DD3166A1F8F0}" srcOrd="8" destOrd="0" presId="urn:microsoft.com/office/officeart/2005/8/layout/list1"/>
    <dgm:cxn modelId="{FA405FEE-FE71-46B6-92D4-AC6689128789}" type="presParOf" srcId="{62ED3927-7FC5-47FD-9CFB-DD3166A1F8F0}" destId="{C90661C7-74BA-46D5-B1F5-C2F89DE9144D}" srcOrd="0" destOrd="0" presId="urn:microsoft.com/office/officeart/2005/8/layout/list1"/>
    <dgm:cxn modelId="{0317D730-3758-4F0C-BA77-2D6585B19B77}" type="presParOf" srcId="{62ED3927-7FC5-47FD-9CFB-DD3166A1F8F0}" destId="{9F377BA0-BC7A-41CC-A018-92ECA9CD86DA}" srcOrd="1" destOrd="0" presId="urn:microsoft.com/office/officeart/2005/8/layout/list1"/>
    <dgm:cxn modelId="{5886237A-8AE5-429F-A079-39B4E55675AE}" type="presParOf" srcId="{D3B23E54-42DB-4D11-B574-BCA51E79C8EC}" destId="{2B23DD87-CC12-4A5D-8867-0B3BE367051D}" srcOrd="9" destOrd="0" presId="urn:microsoft.com/office/officeart/2005/8/layout/list1"/>
    <dgm:cxn modelId="{D13E0434-EEAC-4C32-8CDB-62F726C99CCC}" type="presParOf" srcId="{D3B23E54-42DB-4D11-B574-BCA51E79C8EC}" destId="{06A5B80E-D7CB-46CE-A368-E095119B04CE}" srcOrd="10" destOrd="0" presId="urn:microsoft.com/office/officeart/2005/8/layout/list1"/>
    <dgm:cxn modelId="{3B8E9CAA-0727-4560-B268-B3A01F9190F7}" type="presParOf" srcId="{D3B23E54-42DB-4D11-B574-BCA51E79C8EC}" destId="{8F997CF5-2B93-4FB9-A19C-3CF579F86E7C}" srcOrd="11" destOrd="0" presId="urn:microsoft.com/office/officeart/2005/8/layout/list1"/>
    <dgm:cxn modelId="{189958B7-883F-4F83-9E8A-6FFD4BE798A5}" type="presParOf" srcId="{D3B23E54-42DB-4D11-B574-BCA51E79C8EC}" destId="{88317B7D-EB80-4683-8753-A6CCECE0D36D}" srcOrd="12" destOrd="0" presId="urn:microsoft.com/office/officeart/2005/8/layout/list1"/>
    <dgm:cxn modelId="{077082F2-92D6-48FE-B0BE-EB09BDDC35F6}" type="presParOf" srcId="{88317B7D-EB80-4683-8753-A6CCECE0D36D}" destId="{CB186782-A642-439A-BD1A-8C80BE358644}" srcOrd="0" destOrd="0" presId="urn:microsoft.com/office/officeart/2005/8/layout/list1"/>
    <dgm:cxn modelId="{AA626003-226D-4C9C-A2C9-83B4B8A78CF7}" type="presParOf" srcId="{88317B7D-EB80-4683-8753-A6CCECE0D36D}" destId="{1502F643-C9F7-4892-840E-2480CFBA8E7E}" srcOrd="1" destOrd="0" presId="urn:microsoft.com/office/officeart/2005/8/layout/list1"/>
    <dgm:cxn modelId="{93D04A5B-38B8-4FDA-9730-74D14763F1F4}" type="presParOf" srcId="{D3B23E54-42DB-4D11-B574-BCA51E79C8EC}" destId="{E634E0BA-E3BC-4090-97AB-8AD108FF8D8A}" srcOrd="13" destOrd="0" presId="urn:microsoft.com/office/officeart/2005/8/layout/list1"/>
    <dgm:cxn modelId="{D9E40DEA-AA19-4454-ADFA-759DB0B47C73}" type="presParOf" srcId="{D3B23E54-42DB-4D11-B574-BCA51E79C8EC}" destId="{45B84CCC-487B-4B88-B469-7A60BA2B0EAD}" srcOrd="14" destOrd="0" presId="urn:microsoft.com/office/officeart/2005/8/layout/list1"/>
    <dgm:cxn modelId="{28232607-22B5-4B47-AC1D-0147B6748883}" type="presParOf" srcId="{D3B23E54-42DB-4D11-B574-BCA51E79C8EC}" destId="{54E2AB0C-84F4-400D-9D88-1275946FD2FC}" srcOrd="15" destOrd="0" presId="urn:microsoft.com/office/officeart/2005/8/layout/list1"/>
    <dgm:cxn modelId="{E378311C-DB61-46BD-AF97-D069C18A97F1}" type="presParOf" srcId="{D3B23E54-42DB-4D11-B574-BCA51E79C8EC}" destId="{5CECF093-65CE-4B5C-B74B-EE4852045A56}" srcOrd="16" destOrd="0" presId="urn:microsoft.com/office/officeart/2005/8/layout/list1"/>
    <dgm:cxn modelId="{6B57E688-04F8-4807-B88D-5726BFDDF163}" type="presParOf" srcId="{5CECF093-65CE-4B5C-B74B-EE4852045A56}" destId="{797CDCC4-0C45-4979-BEF2-5EDAF50E4251}" srcOrd="0" destOrd="0" presId="urn:microsoft.com/office/officeart/2005/8/layout/list1"/>
    <dgm:cxn modelId="{FF41FBDB-DBCB-45F6-8452-9FD8360DFE76}" type="presParOf" srcId="{5CECF093-65CE-4B5C-B74B-EE4852045A56}" destId="{5B4B9F80-3F58-4F58-99E9-9A0AF00119EB}" srcOrd="1" destOrd="0" presId="urn:microsoft.com/office/officeart/2005/8/layout/list1"/>
    <dgm:cxn modelId="{ECB4E746-6B17-4859-9C39-7460718C8CC3}" type="presParOf" srcId="{D3B23E54-42DB-4D11-B574-BCA51E79C8EC}" destId="{4288F0CB-A8F8-4FBF-806A-981CC79A665E}" srcOrd="17" destOrd="0" presId="urn:microsoft.com/office/officeart/2005/8/layout/list1"/>
    <dgm:cxn modelId="{43B5634A-CCD6-49BE-820B-DD18A694EBD6}" type="presParOf" srcId="{D3B23E54-42DB-4D11-B574-BCA51E79C8EC}" destId="{497B746E-CB88-47A4-819D-EC32896AD76D}" srcOrd="18" destOrd="0" presId="urn:microsoft.com/office/officeart/2005/8/layout/list1"/>
    <dgm:cxn modelId="{CFDFD396-DDD0-450A-A9A7-77DFB46814E1}" type="presParOf" srcId="{D3B23E54-42DB-4D11-B574-BCA51E79C8EC}" destId="{CD91281A-E414-42F4-A98F-944E92B64C13}" srcOrd="19" destOrd="0" presId="urn:microsoft.com/office/officeart/2005/8/layout/list1"/>
    <dgm:cxn modelId="{8FFE20E0-4489-4809-88B5-0916A567ECA5}" type="presParOf" srcId="{D3B23E54-42DB-4D11-B574-BCA51E79C8EC}" destId="{F406BF2C-E9D4-480F-9217-F3451582E1E1}" srcOrd="20" destOrd="0" presId="urn:microsoft.com/office/officeart/2005/8/layout/list1"/>
    <dgm:cxn modelId="{4C0959C8-D59D-4DB0-9113-1759184614C4}" type="presParOf" srcId="{F406BF2C-E9D4-480F-9217-F3451582E1E1}" destId="{A32B4F89-4608-4690-8358-FD6ACD92EA77}" srcOrd="0" destOrd="0" presId="urn:microsoft.com/office/officeart/2005/8/layout/list1"/>
    <dgm:cxn modelId="{66FA35B7-4302-4A40-969E-738766129EA1}" type="presParOf" srcId="{F406BF2C-E9D4-480F-9217-F3451582E1E1}" destId="{409FC1E1-520C-40D4-8CA2-565041D52E76}" srcOrd="1" destOrd="0" presId="urn:microsoft.com/office/officeart/2005/8/layout/list1"/>
    <dgm:cxn modelId="{470DEA19-82FE-4301-B191-284E9E622C69}" type="presParOf" srcId="{D3B23E54-42DB-4D11-B574-BCA51E79C8EC}" destId="{6B4BB6B0-5C4A-489E-A1DF-C72DB1E354AB}" srcOrd="21" destOrd="0" presId="urn:microsoft.com/office/officeart/2005/8/layout/list1"/>
    <dgm:cxn modelId="{2F33F487-62E4-488E-9D5D-4E046343E4D9}" type="presParOf" srcId="{D3B23E54-42DB-4D11-B574-BCA51E79C8EC}" destId="{F43261F5-42F5-4F15-AED0-B5D304152A36}" srcOrd="22" destOrd="0" presId="urn:microsoft.com/office/officeart/2005/8/layout/list1"/>
    <dgm:cxn modelId="{0560202B-CF14-45E9-B5D4-B4DA9C2B11ED}" type="presParOf" srcId="{D3B23E54-42DB-4D11-B574-BCA51E79C8EC}" destId="{CF695947-2413-459D-95CC-B69CDAF51722}" srcOrd="23" destOrd="0" presId="urn:microsoft.com/office/officeart/2005/8/layout/list1"/>
    <dgm:cxn modelId="{9CB4F1B6-D414-4112-AD38-FF1DB59251FB}" type="presParOf" srcId="{D3B23E54-42DB-4D11-B574-BCA51E79C8EC}" destId="{766A4917-D6BC-4E55-8E77-1CDCE4673363}" srcOrd="24" destOrd="0" presId="urn:microsoft.com/office/officeart/2005/8/layout/list1"/>
    <dgm:cxn modelId="{BBE89B86-92E1-4700-8412-39109EA1D73A}" type="presParOf" srcId="{766A4917-D6BC-4E55-8E77-1CDCE4673363}" destId="{9EB87F9A-46D3-44AE-867C-473B51E52C1F}" srcOrd="0" destOrd="0" presId="urn:microsoft.com/office/officeart/2005/8/layout/list1"/>
    <dgm:cxn modelId="{60D6B03F-6A72-4BD9-96B3-52AA66804C4C}" type="presParOf" srcId="{766A4917-D6BC-4E55-8E77-1CDCE4673363}" destId="{E21FEB4B-97A1-4BD2-8F14-2F9CA1359291}" srcOrd="1" destOrd="0" presId="urn:microsoft.com/office/officeart/2005/8/layout/list1"/>
    <dgm:cxn modelId="{40EBC709-77D8-4892-8B0E-048BDA825F80}" type="presParOf" srcId="{D3B23E54-42DB-4D11-B574-BCA51E79C8EC}" destId="{51327D56-9E3A-4FD8-BCBA-96CC225A1872}" srcOrd="25" destOrd="0" presId="urn:microsoft.com/office/officeart/2005/8/layout/list1"/>
    <dgm:cxn modelId="{1248AA61-49A3-4EB4-B5E6-E8F3475AFE93}" type="presParOf" srcId="{D3B23E54-42DB-4D11-B574-BCA51E79C8EC}" destId="{58AA5C76-36CF-490E-A94D-6622627BAA7C}" srcOrd="26" destOrd="0" presId="urn:microsoft.com/office/officeart/2005/8/layout/list1"/>
    <dgm:cxn modelId="{5F5643E0-005B-4017-B373-851B507B9884}" type="presParOf" srcId="{D3B23E54-42DB-4D11-B574-BCA51E79C8EC}" destId="{000C653F-F897-4B54-8B21-BD17DDE2C3F3}" srcOrd="27" destOrd="0" presId="urn:microsoft.com/office/officeart/2005/8/layout/list1"/>
    <dgm:cxn modelId="{4586CCED-4F5A-4C26-9193-B5D279B7D511}" type="presParOf" srcId="{D3B23E54-42DB-4D11-B574-BCA51E79C8EC}" destId="{81AA564D-4093-4EB2-951C-A63ADC14F53A}" srcOrd="28" destOrd="0" presId="urn:microsoft.com/office/officeart/2005/8/layout/list1"/>
    <dgm:cxn modelId="{87041F57-F4E3-4D18-8E79-272D75B7F3AD}" type="presParOf" srcId="{81AA564D-4093-4EB2-951C-A63ADC14F53A}" destId="{E949269D-B867-42BE-A3F3-B7C43157DA69}" srcOrd="0" destOrd="0" presId="urn:microsoft.com/office/officeart/2005/8/layout/list1"/>
    <dgm:cxn modelId="{01BD58C8-C27D-4F32-9B56-3DB9DC4B10C5}" type="presParOf" srcId="{81AA564D-4093-4EB2-951C-A63ADC14F53A}" destId="{9FDEB01F-0523-410D-A433-F0B3B33BF457}" srcOrd="1" destOrd="0" presId="urn:microsoft.com/office/officeart/2005/8/layout/list1"/>
    <dgm:cxn modelId="{C911C7B0-05FF-4109-BF63-F627E499C9E9}" type="presParOf" srcId="{D3B23E54-42DB-4D11-B574-BCA51E79C8EC}" destId="{60221DDB-BF9C-4A06-B9DF-57FD5332BFE6}" srcOrd="29" destOrd="0" presId="urn:microsoft.com/office/officeart/2005/8/layout/list1"/>
    <dgm:cxn modelId="{CC7E41FC-C53C-4E28-88C0-721C0941EFA2}" type="presParOf" srcId="{D3B23E54-42DB-4D11-B574-BCA51E79C8EC}" destId="{4A662620-A82F-4723-BD5D-37CBB525FFCE}"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F8C7F-3854-4162-A73F-3D6D22A4BD9F}">
      <dsp:nvSpPr>
        <dsp:cNvPr id="0" name=""/>
        <dsp:cNvSpPr/>
      </dsp:nvSpPr>
      <dsp:spPr>
        <a:xfrm>
          <a:off x="0" y="321599"/>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6653D4-75EB-493C-B391-52780D9218B8}">
      <dsp:nvSpPr>
        <dsp:cNvPr id="0" name=""/>
        <dsp:cNvSpPr/>
      </dsp:nvSpPr>
      <dsp:spPr>
        <a:xfrm>
          <a:off x="0" y="291192"/>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Apache Hadoop – Native Hadoop Distribution from Apache Foundation</a:t>
          </a:r>
          <a:endParaRPr lang="en-US" sz="1500" b="1" kern="1200" dirty="0"/>
        </a:p>
      </dsp:txBody>
      <dsp:txXfrm>
        <a:off x="21616" y="312808"/>
        <a:ext cx="7851088" cy="399568"/>
      </dsp:txXfrm>
    </dsp:sp>
    <dsp:sp modelId="{95A2F91A-E309-49FD-8549-4EA6A8461D4B}">
      <dsp:nvSpPr>
        <dsp:cNvPr id="0" name=""/>
        <dsp:cNvSpPr/>
      </dsp:nvSpPr>
      <dsp:spPr>
        <a:xfrm>
          <a:off x="0" y="10020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2E9272-8C79-4157-BB20-2C5CE7435952}">
      <dsp:nvSpPr>
        <dsp:cNvPr id="0" name=""/>
        <dsp:cNvSpPr/>
      </dsp:nvSpPr>
      <dsp:spPr>
        <a:xfrm>
          <a:off x="0" y="944334"/>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Yahoo! Hadoop – Hadoop Distribution of Yahoo</a:t>
          </a:r>
          <a:endParaRPr lang="en-US" sz="1500" b="1" kern="1200" dirty="0"/>
        </a:p>
      </dsp:txBody>
      <dsp:txXfrm>
        <a:off x="21616" y="965950"/>
        <a:ext cx="7851088" cy="399568"/>
      </dsp:txXfrm>
    </dsp:sp>
    <dsp:sp modelId="{06A5B80E-D7CB-46CE-A368-E095119B04CE}">
      <dsp:nvSpPr>
        <dsp:cNvPr id="0" name=""/>
        <dsp:cNvSpPr/>
      </dsp:nvSpPr>
      <dsp:spPr>
        <a:xfrm>
          <a:off x="0" y="16824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377BA0-BC7A-41CC-A018-92ECA9CD86DA}">
      <dsp:nvSpPr>
        <dsp:cNvPr id="0" name=""/>
        <dsp:cNvSpPr/>
      </dsp:nvSpPr>
      <dsp:spPr>
        <a:xfrm>
          <a:off x="0" y="1597479"/>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CDH – Hadoop Distribution from </a:t>
          </a:r>
          <a:r>
            <a:rPr lang="en-US" sz="1500" b="1" kern="1200" dirty="0" err="1" smtClean="0"/>
            <a:t>Cloudera</a:t>
          </a:r>
          <a:endParaRPr lang="en-US" sz="1500" b="1" kern="1200" dirty="0"/>
        </a:p>
      </dsp:txBody>
      <dsp:txXfrm>
        <a:off x="21616" y="1619095"/>
        <a:ext cx="7851088" cy="399568"/>
      </dsp:txXfrm>
    </dsp:sp>
    <dsp:sp modelId="{45B84CCC-487B-4B88-B469-7A60BA2B0EAD}">
      <dsp:nvSpPr>
        <dsp:cNvPr id="0" name=""/>
        <dsp:cNvSpPr/>
      </dsp:nvSpPr>
      <dsp:spPr>
        <a:xfrm>
          <a:off x="0" y="23628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2F643-C9F7-4892-840E-2480CFBA8E7E}">
      <dsp:nvSpPr>
        <dsp:cNvPr id="0" name=""/>
        <dsp:cNvSpPr/>
      </dsp:nvSpPr>
      <dsp:spPr>
        <a:xfrm>
          <a:off x="0" y="2332264"/>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err="1" smtClean="0"/>
            <a:t>GreenPlum</a:t>
          </a:r>
          <a:r>
            <a:rPr lang="en-US" sz="1500" b="1" kern="1200" dirty="0" smtClean="0"/>
            <a:t> Hadoop – Hadoop Distribution from EMC</a:t>
          </a:r>
          <a:endParaRPr lang="en-US" sz="1500" b="1" kern="1200" dirty="0"/>
        </a:p>
      </dsp:txBody>
      <dsp:txXfrm>
        <a:off x="21616" y="2353880"/>
        <a:ext cx="7851088" cy="399568"/>
      </dsp:txXfrm>
    </dsp:sp>
    <dsp:sp modelId="{497B746E-CB88-47A4-819D-EC32896AD76D}">
      <dsp:nvSpPr>
        <dsp:cNvPr id="0" name=""/>
        <dsp:cNvSpPr/>
      </dsp:nvSpPr>
      <dsp:spPr>
        <a:xfrm>
          <a:off x="0" y="30432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4B9F80-3F58-4F58-99E9-9A0AF00119EB}">
      <dsp:nvSpPr>
        <dsp:cNvPr id="0" name=""/>
        <dsp:cNvSpPr/>
      </dsp:nvSpPr>
      <dsp:spPr>
        <a:xfrm>
          <a:off x="0" y="2985405"/>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HDP – Hadoop Platform from  </a:t>
          </a:r>
          <a:r>
            <a:rPr lang="en-US" sz="1500" b="1" kern="1200" dirty="0" err="1" smtClean="0"/>
            <a:t>Hortonworks</a:t>
          </a:r>
          <a:endParaRPr lang="en-US" sz="1500" b="1" kern="1200" dirty="0"/>
        </a:p>
      </dsp:txBody>
      <dsp:txXfrm>
        <a:off x="21616" y="3007021"/>
        <a:ext cx="7851088" cy="399568"/>
      </dsp:txXfrm>
    </dsp:sp>
    <dsp:sp modelId="{F43261F5-42F5-4F15-AED0-B5D304152A36}">
      <dsp:nvSpPr>
        <dsp:cNvPr id="0" name=""/>
        <dsp:cNvSpPr/>
      </dsp:nvSpPr>
      <dsp:spPr>
        <a:xfrm>
          <a:off x="0" y="37236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FC1E1-520C-40D4-8CA2-565041D52E76}">
      <dsp:nvSpPr>
        <dsp:cNvPr id="0" name=""/>
        <dsp:cNvSpPr/>
      </dsp:nvSpPr>
      <dsp:spPr>
        <a:xfrm>
          <a:off x="0" y="3720194"/>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IBM </a:t>
          </a:r>
          <a:r>
            <a:rPr lang="en-US" sz="1500" b="1" kern="1200" dirty="0" err="1" smtClean="0"/>
            <a:t>Infosphere</a:t>
          </a:r>
          <a:r>
            <a:rPr lang="en-US" sz="1500" b="1" kern="1200" dirty="0" smtClean="0"/>
            <a:t> – IBM Toolkit </a:t>
          </a:r>
          <a:endParaRPr lang="en-US" sz="1500" b="1" kern="1200" dirty="0"/>
        </a:p>
      </dsp:txBody>
      <dsp:txXfrm>
        <a:off x="21616" y="3741810"/>
        <a:ext cx="7851088" cy="399568"/>
      </dsp:txXfrm>
    </dsp:sp>
    <dsp:sp modelId="{58AA5C76-36CF-490E-A94D-6622627BAA7C}">
      <dsp:nvSpPr>
        <dsp:cNvPr id="0" name=""/>
        <dsp:cNvSpPr/>
      </dsp:nvSpPr>
      <dsp:spPr>
        <a:xfrm>
          <a:off x="0" y="44040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FEB4B-97A1-4BD2-8F14-2F9CA1359291}">
      <dsp:nvSpPr>
        <dsp:cNvPr id="0" name=""/>
        <dsp:cNvSpPr/>
      </dsp:nvSpPr>
      <dsp:spPr>
        <a:xfrm>
          <a:off x="0" y="4373336"/>
          <a:ext cx="78943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b="1" kern="1200" dirty="0" smtClean="0"/>
            <a:t>Project Serengeti – </a:t>
          </a:r>
          <a:r>
            <a:rPr lang="en-US" sz="1500" b="1" kern="1200" dirty="0" err="1" smtClean="0"/>
            <a:t>Vmware’s</a:t>
          </a:r>
          <a:r>
            <a:rPr lang="en-US" sz="1500" b="1" kern="1200" dirty="0" smtClean="0"/>
            <a:t> Implementation of Hadoop on </a:t>
          </a:r>
          <a:r>
            <a:rPr lang="en-US" sz="1500" b="1" kern="1200" dirty="0" err="1" smtClean="0"/>
            <a:t>Vcenter</a:t>
          </a:r>
          <a:endParaRPr lang="en-US" sz="1500" b="1" kern="1200" dirty="0"/>
        </a:p>
      </dsp:txBody>
      <dsp:txXfrm>
        <a:off x="21616" y="4394952"/>
        <a:ext cx="7851088" cy="399568"/>
      </dsp:txXfrm>
    </dsp:sp>
    <dsp:sp modelId="{4A662620-A82F-4723-BD5D-37CBB525FFCE}">
      <dsp:nvSpPr>
        <dsp:cNvPr id="0" name=""/>
        <dsp:cNvSpPr/>
      </dsp:nvSpPr>
      <dsp:spPr>
        <a:xfrm>
          <a:off x="0" y="5084400"/>
          <a:ext cx="112776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DEB01F-0523-410D-A433-F0B3B33BF457}">
      <dsp:nvSpPr>
        <dsp:cNvPr id="0" name=""/>
        <dsp:cNvSpPr/>
      </dsp:nvSpPr>
      <dsp:spPr>
        <a:xfrm>
          <a:off x="0" y="5026477"/>
          <a:ext cx="7894320" cy="44280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lvl="0" algn="l" defTabSz="666750">
            <a:lnSpc>
              <a:spcPct val="90000"/>
            </a:lnSpc>
            <a:spcBef>
              <a:spcPct val="0"/>
            </a:spcBef>
            <a:spcAft>
              <a:spcPct val="35000"/>
            </a:spcAft>
          </a:pPr>
          <a:r>
            <a:rPr lang="en-US" sz="1500" kern="1200" dirty="0" smtClean="0"/>
            <a:t>And More …</a:t>
          </a:r>
          <a:endParaRPr lang="en-US" sz="1500" kern="1200" dirty="0"/>
        </a:p>
      </dsp:txBody>
      <dsp:txXfrm>
        <a:off x="21616" y="5048093"/>
        <a:ext cx="785108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23855-C15E-4CE0-93D6-E55FCDC56CEC}" type="datetimeFigureOut">
              <a:rPr lang="en-IN" smtClean="0"/>
              <a:t>14-02-2022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AE8A9-556D-4F25-AAEF-952EDA820A4F}" type="slidenum">
              <a:rPr lang="en-IN" smtClean="0"/>
              <a:t>‹#›</a:t>
            </a:fld>
            <a:endParaRPr lang="en-IN"/>
          </a:p>
        </p:txBody>
      </p:sp>
    </p:spTree>
    <p:extLst>
      <p:ext uri="{BB962C8B-B14F-4D97-AF65-F5344CB8AC3E}">
        <p14:creationId xmlns:p14="http://schemas.microsoft.com/office/powerpoint/2010/main" val="316792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81A15F-EE38-4530-B1FC-012B66060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25525D6-F348-43FB-ABE4-0F775CC42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3DD32EA-26B8-4D62-A4BE-A52E4E2C2DFA}"/>
              </a:ext>
            </a:extLst>
          </p:cNvPr>
          <p:cNvSpPr>
            <a:spLocks noGrp="1"/>
          </p:cNvSpPr>
          <p:nvPr>
            <p:ph type="dt" sz="half" idx="10"/>
          </p:nvPr>
        </p:nvSpPr>
        <p:spPr/>
        <p:txBody>
          <a:bodyPr/>
          <a:lstStyle/>
          <a:p>
            <a:fld id="{FFE29588-E265-4BC9-8C20-0A97D4EED51C}" type="datetime1">
              <a:rPr lang="en-IN" smtClean="0"/>
              <a:t>14-02-2022</a:t>
            </a:fld>
            <a:endParaRPr lang="en-IN"/>
          </a:p>
        </p:txBody>
      </p:sp>
      <p:sp>
        <p:nvSpPr>
          <p:cNvPr id="5" name="Footer Placeholder 4">
            <a:extLst>
              <a:ext uri="{FF2B5EF4-FFF2-40B4-BE49-F238E27FC236}">
                <a16:creationId xmlns:a16="http://schemas.microsoft.com/office/drawing/2014/main" xmlns="" id="{5576376A-2E4B-4C83-A79D-A2305F03F998}"/>
              </a:ext>
            </a:extLst>
          </p:cNvPr>
          <p:cNvSpPr>
            <a:spLocks noGrp="1"/>
          </p:cNvSpPr>
          <p:nvPr>
            <p:ph type="ftr" sz="quarter" idx="11"/>
          </p:nvPr>
        </p:nvSpPr>
        <p:spPr/>
        <p:txBody>
          <a:bodyPr/>
          <a:lstStyle>
            <a:lvl1pPr>
              <a:defRPr b="1">
                <a:solidFill>
                  <a:schemeClr val="tx1"/>
                </a:solidFill>
                <a:latin typeface="Cambria" pitchFamily="18" charset="0"/>
                <a:ea typeface="Cambria" pitchFamily="18" charset="0"/>
              </a:defRPr>
            </a:lvl1pPr>
          </a:lstStyle>
          <a:p>
            <a:r>
              <a:rPr lang="en-IN" smtClean="0"/>
              <a:t>Unit-IV-Hadoop</a:t>
            </a:r>
            <a:endParaRPr lang="en-IN" dirty="0"/>
          </a:p>
        </p:txBody>
      </p:sp>
      <p:sp>
        <p:nvSpPr>
          <p:cNvPr id="6" name="Slide Number Placeholder 5">
            <a:extLst>
              <a:ext uri="{FF2B5EF4-FFF2-40B4-BE49-F238E27FC236}">
                <a16:creationId xmlns:a16="http://schemas.microsoft.com/office/drawing/2014/main" xmlns="" id="{6687086E-FF38-4CA8-8540-26CDD0F00418}"/>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58245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6C23A6-8897-4661-AA2A-7B714B988A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75B722A-0FB0-416C-9B12-78907F0EC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2118CA8-E3BD-4C96-AFA4-9A2163B8B31B}"/>
              </a:ext>
            </a:extLst>
          </p:cNvPr>
          <p:cNvSpPr>
            <a:spLocks noGrp="1"/>
          </p:cNvSpPr>
          <p:nvPr>
            <p:ph type="dt" sz="half" idx="10"/>
          </p:nvPr>
        </p:nvSpPr>
        <p:spPr/>
        <p:txBody>
          <a:bodyPr/>
          <a:lstStyle/>
          <a:p>
            <a:fld id="{90AE6E4A-6766-4A63-8D4F-9F1FC66F5B41}" type="datetime1">
              <a:rPr lang="en-IN" smtClean="0"/>
              <a:t>14-02-2022</a:t>
            </a:fld>
            <a:endParaRPr lang="en-IN"/>
          </a:p>
        </p:txBody>
      </p:sp>
      <p:sp>
        <p:nvSpPr>
          <p:cNvPr id="5" name="Footer Placeholder 4">
            <a:extLst>
              <a:ext uri="{FF2B5EF4-FFF2-40B4-BE49-F238E27FC236}">
                <a16:creationId xmlns:a16="http://schemas.microsoft.com/office/drawing/2014/main" xmlns="" id="{ECB3EB9E-D349-460C-A928-60F155394952}"/>
              </a:ext>
            </a:extLst>
          </p:cNvPr>
          <p:cNvSpPr>
            <a:spLocks noGrp="1"/>
          </p:cNvSpPr>
          <p:nvPr>
            <p:ph type="ftr" sz="quarter" idx="11"/>
          </p:nvPr>
        </p:nvSpPr>
        <p:spPr/>
        <p:txBody>
          <a:bodyPr/>
          <a:lstStyle/>
          <a:p>
            <a:r>
              <a:rPr lang="en-IN" smtClean="0"/>
              <a:t>Unit-IV-Hadoop</a:t>
            </a:r>
            <a:endParaRPr lang="en-IN"/>
          </a:p>
        </p:txBody>
      </p:sp>
      <p:sp>
        <p:nvSpPr>
          <p:cNvPr id="6" name="Slide Number Placeholder 5">
            <a:extLst>
              <a:ext uri="{FF2B5EF4-FFF2-40B4-BE49-F238E27FC236}">
                <a16:creationId xmlns:a16="http://schemas.microsoft.com/office/drawing/2014/main" xmlns="" id="{AFBD1936-CA71-449E-94A5-E27DFC57F015}"/>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201189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79330BE-381D-4D0C-ADA2-E8A35A4C8F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5AEAFE3-27FA-4CDC-A1C7-A2A6963CC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6808D90-6B7C-4CD3-B713-D7409F2545C7}"/>
              </a:ext>
            </a:extLst>
          </p:cNvPr>
          <p:cNvSpPr>
            <a:spLocks noGrp="1"/>
          </p:cNvSpPr>
          <p:nvPr>
            <p:ph type="dt" sz="half" idx="10"/>
          </p:nvPr>
        </p:nvSpPr>
        <p:spPr/>
        <p:txBody>
          <a:bodyPr/>
          <a:lstStyle/>
          <a:p>
            <a:fld id="{9863A428-1F2D-46B6-93AC-2A5CEEC51481}" type="datetime1">
              <a:rPr lang="en-IN" smtClean="0"/>
              <a:t>14-02-2022</a:t>
            </a:fld>
            <a:endParaRPr lang="en-IN"/>
          </a:p>
        </p:txBody>
      </p:sp>
      <p:sp>
        <p:nvSpPr>
          <p:cNvPr id="5" name="Footer Placeholder 4">
            <a:extLst>
              <a:ext uri="{FF2B5EF4-FFF2-40B4-BE49-F238E27FC236}">
                <a16:creationId xmlns:a16="http://schemas.microsoft.com/office/drawing/2014/main" xmlns="" id="{BD52DEDD-FB60-4591-93E4-DB728E87C8FB}"/>
              </a:ext>
            </a:extLst>
          </p:cNvPr>
          <p:cNvSpPr>
            <a:spLocks noGrp="1"/>
          </p:cNvSpPr>
          <p:nvPr>
            <p:ph type="ftr" sz="quarter" idx="11"/>
          </p:nvPr>
        </p:nvSpPr>
        <p:spPr/>
        <p:txBody>
          <a:bodyPr/>
          <a:lstStyle/>
          <a:p>
            <a:r>
              <a:rPr lang="en-IN" smtClean="0"/>
              <a:t>Unit-IV-Hadoop</a:t>
            </a:r>
            <a:endParaRPr lang="en-IN"/>
          </a:p>
        </p:txBody>
      </p:sp>
      <p:sp>
        <p:nvSpPr>
          <p:cNvPr id="6" name="Slide Number Placeholder 5">
            <a:extLst>
              <a:ext uri="{FF2B5EF4-FFF2-40B4-BE49-F238E27FC236}">
                <a16:creationId xmlns:a16="http://schemas.microsoft.com/office/drawing/2014/main" xmlns="" id="{2082B4C8-11DE-4D3C-A709-A3CC3E7B41D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83668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3973B-9BC4-45AB-9EE5-D5A2148F8A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DB7BE67-64C4-4DB9-B827-CC148CC3E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43C4B70-C218-418B-8506-17485ECC9BB9}"/>
              </a:ext>
            </a:extLst>
          </p:cNvPr>
          <p:cNvSpPr>
            <a:spLocks noGrp="1"/>
          </p:cNvSpPr>
          <p:nvPr>
            <p:ph type="dt" sz="half" idx="10"/>
          </p:nvPr>
        </p:nvSpPr>
        <p:spPr/>
        <p:txBody>
          <a:bodyPr/>
          <a:lstStyle/>
          <a:p>
            <a:fld id="{781B6E8F-E2BA-4B2B-9DF9-1A31AAB4436E}" type="datetime1">
              <a:rPr lang="en-IN" smtClean="0"/>
              <a:t>14-02-2022</a:t>
            </a:fld>
            <a:endParaRPr lang="en-IN"/>
          </a:p>
        </p:txBody>
      </p:sp>
      <p:sp>
        <p:nvSpPr>
          <p:cNvPr id="5" name="Footer Placeholder 4">
            <a:extLst>
              <a:ext uri="{FF2B5EF4-FFF2-40B4-BE49-F238E27FC236}">
                <a16:creationId xmlns:a16="http://schemas.microsoft.com/office/drawing/2014/main" xmlns="" id="{604C9375-AAA2-406A-8DFE-2CF2CA757FE6}"/>
              </a:ext>
            </a:extLst>
          </p:cNvPr>
          <p:cNvSpPr>
            <a:spLocks noGrp="1"/>
          </p:cNvSpPr>
          <p:nvPr>
            <p:ph type="ftr" sz="quarter" idx="11"/>
          </p:nvPr>
        </p:nvSpPr>
        <p:spPr/>
        <p:txBody>
          <a:bodyPr/>
          <a:lstStyle>
            <a:lvl1pPr>
              <a:defRPr b="1">
                <a:solidFill>
                  <a:schemeClr val="tx1"/>
                </a:solidFill>
                <a:latin typeface="Cambria" pitchFamily="18" charset="0"/>
                <a:ea typeface="Cambria" pitchFamily="18" charset="0"/>
              </a:defRPr>
            </a:lvl1pPr>
          </a:lstStyle>
          <a:p>
            <a:r>
              <a:rPr lang="en-IN" smtClean="0"/>
              <a:t>Unit-IV-Hadoop</a:t>
            </a:r>
            <a:endParaRPr lang="en-IN" dirty="0"/>
          </a:p>
        </p:txBody>
      </p:sp>
      <p:sp>
        <p:nvSpPr>
          <p:cNvPr id="6" name="Slide Number Placeholder 5">
            <a:extLst>
              <a:ext uri="{FF2B5EF4-FFF2-40B4-BE49-F238E27FC236}">
                <a16:creationId xmlns:a16="http://schemas.microsoft.com/office/drawing/2014/main" xmlns="" id="{86A76BC3-0AA7-45C9-81D5-DF305D4052F9}"/>
              </a:ext>
            </a:extLst>
          </p:cNvPr>
          <p:cNvSpPr>
            <a:spLocks noGrp="1"/>
          </p:cNvSpPr>
          <p:nvPr>
            <p:ph type="sldNum" sz="quarter" idx="12"/>
          </p:nvPr>
        </p:nvSpPr>
        <p:spPr/>
        <p:txBody>
          <a:bodyPr/>
          <a:lstStyle>
            <a:lvl1pPr>
              <a:defRPr sz="2400" b="1">
                <a:solidFill>
                  <a:schemeClr val="tx1"/>
                </a:solidFill>
              </a:defRPr>
            </a:lvl1pPr>
          </a:lstStyle>
          <a:p>
            <a:fld id="{236A2DA2-38D1-4472-B02D-8498B342C0EB}" type="slidenum">
              <a:rPr lang="en-IN" smtClean="0"/>
              <a:pPr/>
              <a:t>‹#›</a:t>
            </a:fld>
            <a:endParaRPr lang="en-IN" dirty="0"/>
          </a:p>
        </p:txBody>
      </p:sp>
    </p:spTree>
    <p:extLst>
      <p:ext uri="{BB962C8B-B14F-4D97-AF65-F5344CB8AC3E}">
        <p14:creationId xmlns:p14="http://schemas.microsoft.com/office/powerpoint/2010/main" val="264490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81DD85-B1BB-4C5F-86B1-5EFB834D3D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0A5A993-A662-4424-A8EB-F6B2E3EDF1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75693E1-10B0-44BD-A084-2DD7209AFA78}"/>
              </a:ext>
            </a:extLst>
          </p:cNvPr>
          <p:cNvSpPr>
            <a:spLocks noGrp="1"/>
          </p:cNvSpPr>
          <p:nvPr>
            <p:ph type="dt" sz="half" idx="10"/>
          </p:nvPr>
        </p:nvSpPr>
        <p:spPr/>
        <p:txBody>
          <a:bodyPr/>
          <a:lstStyle/>
          <a:p>
            <a:fld id="{CAF5C2A1-5DA6-4F7B-A739-595F93903789}" type="datetime1">
              <a:rPr lang="en-IN" smtClean="0"/>
              <a:t>14-02-2022</a:t>
            </a:fld>
            <a:endParaRPr lang="en-IN"/>
          </a:p>
        </p:txBody>
      </p:sp>
      <p:sp>
        <p:nvSpPr>
          <p:cNvPr id="5" name="Footer Placeholder 4">
            <a:extLst>
              <a:ext uri="{FF2B5EF4-FFF2-40B4-BE49-F238E27FC236}">
                <a16:creationId xmlns:a16="http://schemas.microsoft.com/office/drawing/2014/main" xmlns="" id="{AD3BCF2A-2C3E-4534-86C4-787372529531}"/>
              </a:ext>
            </a:extLst>
          </p:cNvPr>
          <p:cNvSpPr>
            <a:spLocks noGrp="1"/>
          </p:cNvSpPr>
          <p:nvPr>
            <p:ph type="ftr" sz="quarter" idx="11"/>
          </p:nvPr>
        </p:nvSpPr>
        <p:spPr/>
        <p:txBody>
          <a:bodyPr/>
          <a:lstStyle/>
          <a:p>
            <a:r>
              <a:rPr lang="en-IN" smtClean="0"/>
              <a:t>Unit-IV-Hadoop</a:t>
            </a:r>
            <a:endParaRPr lang="en-IN"/>
          </a:p>
        </p:txBody>
      </p:sp>
      <p:sp>
        <p:nvSpPr>
          <p:cNvPr id="6" name="Slide Number Placeholder 5">
            <a:extLst>
              <a:ext uri="{FF2B5EF4-FFF2-40B4-BE49-F238E27FC236}">
                <a16:creationId xmlns:a16="http://schemas.microsoft.com/office/drawing/2014/main" xmlns="" id="{C95F337E-0376-4102-8CA6-72E53982FEC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146632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10D27-5907-40EE-B9EC-701C06BF83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4491E70-E239-4B61-A435-D7C3A1D0D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390EFB1-AF52-4B63-BDB8-08348B3A5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33ACA1C2-EA4E-42ED-BDD3-6B57E2630A8F}"/>
              </a:ext>
            </a:extLst>
          </p:cNvPr>
          <p:cNvSpPr>
            <a:spLocks noGrp="1"/>
          </p:cNvSpPr>
          <p:nvPr>
            <p:ph type="dt" sz="half" idx="10"/>
          </p:nvPr>
        </p:nvSpPr>
        <p:spPr/>
        <p:txBody>
          <a:bodyPr/>
          <a:lstStyle/>
          <a:p>
            <a:fld id="{D245804B-4E2F-43B9-8577-54DB96F3B818}" type="datetime1">
              <a:rPr lang="en-IN" smtClean="0"/>
              <a:t>14-02-2022</a:t>
            </a:fld>
            <a:endParaRPr lang="en-IN"/>
          </a:p>
        </p:txBody>
      </p:sp>
      <p:sp>
        <p:nvSpPr>
          <p:cNvPr id="6" name="Footer Placeholder 5">
            <a:extLst>
              <a:ext uri="{FF2B5EF4-FFF2-40B4-BE49-F238E27FC236}">
                <a16:creationId xmlns:a16="http://schemas.microsoft.com/office/drawing/2014/main" xmlns="" id="{CA146F5D-F7B0-470D-A953-EFDE88A3F0AB}"/>
              </a:ext>
            </a:extLst>
          </p:cNvPr>
          <p:cNvSpPr>
            <a:spLocks noGrp="1"/>
          </p:cNvSpPr>
          <p:nvPr>
            <p:ph type="ftr" sz="quarter" idx="11"/>
          </p:nvPr>
        </p:nvSpPr>
        <p:spPr/>
        <p:txBody>
          <a:bodyPr/>
          <a:lstStyle/>
          <a:p>
            <a:r>
              <a:rPr lang="en-IN" smtClean="0"/>
              <a:t>Unit-IV-Hadoop</a:t>
            </a:r>
            <a:endParaRPr lang="en-IN"/>
          </a:p>
        </p:txBody>
      </p:sp>
      <p:sp>
        <p:nvSpPr>
          <p:cNvPr id="7" name="Slide Number Placeholder 6">
            <a:extLst>
              <a:ext uri="{FF2B5EF4-FFF2-40B4-BE49-F238E27FC236}">
                <a16:creationId xmlns:a16="http://schemas.microsoft.com/office/drawing/2014/main" xmlns="" id="{A077377F-753B-497C-8B2C-E8E92AE88DA3}"/>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92227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B1D530-01FA-44E0-80DF-240F37495D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D979E98-E4EF-46E9-9D6C-48BC9AC9C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28713E5-6480-400C-A5B3-824CAA2ACF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6B36488-AC90-4420-A9B5-6B0649804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575F831-8EA4-4880-8E65-CBCE19AEF7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6494D92-2157-4C43-A9B7-79A6899D4904}"/>
              </a:ext>
            </a:extLst>
          </p:cNvPr>
          <p:cNvSpPr>
            <a:spLocks noGrp="1"/>
          </p:cNvSpPr>
          <p:nvPr>
            <p:ph type="dt" sz="half" idx="10"/>
          </p:nvPr>
        </p:nvSpPr>
        <p:spPr/>
        <p:txBody>
          <a:bodyPr/>
          <a:lstStyle/>
          <a:p>
            <a:fld id="{3565C892-6BF1-4157-918A-BBDEF3ED9185}" type="datetime1">
              <a:rPr lang="en-IN" smtClean="0"/>
              <a:t>14-02-2022</a:t>
            </a:fld>
            <a:endParaRPr lang="en-IN"/>
          </a:p>
        </p:txBody>
      </p:sp>
      <p:sp>
        <p:nvSpPr>
          <p:cNvPr id="8" name="Footer Placeholder 7">
            <a:extLst>
              <a:ext uri="{FF2B5EF4-FFF2-40B4-BE49-F238E27FC236}">
                <a16:creationId xmlns:a16="http://schemas.microsoft.com/office/drawing/2014/main" xmlns="" id="{CB3CE7F7-5E0C-41AD-9E58-A7F9B6A3C70C}"/>
              </a:ext>
            </a:extLst>
          </p:cNvPr>
          <p:cNvSpPr>
            <a:spLocks noGrp="1"/>
          </p:cNvSpPr>
          <p:nvPr>
            <p:ph type="ftr" sz="quarter" idx="11"/>
          </p:nvPr>
        </p:nvSpPr>
        <p:spPr/>
        <p:txBody>
          <a:bodyPr/>
          <a:lstStyle/>
          <a:p>
            <a:r>
              <a:rPr lang="en-IN" smtClean="0"/>
              <a:t>Unit-IV-Hadoop</a:t>
            </a:r>
            <a:endParaRPr lang="en-IN"/>
          </a:p>
        </p:txBody>
      </p:sp>
      <p:sp>
        <p:nvSpPr>
          <p:cNvPr id="9" name="Slide Number Placeholder 8">
            <a:extLst>
              <a:ext uri="{FF2B5EF4-FFF2-40B4-BE49-F238E27FC236}">
                <a16:creationId xmlns:a16="http://schemas.microsoft.com/office/drawing/2014/main" xmlns="" id="{4A7CAE65-2A76-4A1B-81E4-01BFF06A5CC7}"/>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443309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DB0285-91FD-4F7C-9B05-F81010C99C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63E201B-20C2-44D9-8CAC-7156BA430B52}"/>
              </a:ext>
            </a:extLst>
          </p:cNvPr>
          <p:cNvSpPr>
            <a:spLocks noGrp="1"/>
          </p:cNvSpPr>
          <p:nvPr>
            <p:ph type="dt" sz="half" idx="10"/>
          </p:nvPr>
        </p:nvSpPr>
        <p:spPr/>
        <p:txBody>
          <a:bodyPr/>
          <a:lstStyle/>
          <a:p>
            <a:fld id="{4497C76A-A7DF-4588-8902-9C3BF9BE8917}" type="datetime1">
              <a:rPr lang="en-IN" smtClean="0"/>
              <a:t>14-02-2022</a:t>
            </a:fld>
            <a:endParaRPr lang="en-IN"/>
          </a:p>
        </p:txBody>
      </p:sp>
      <p:sp>
        <p:nvSpPr>
          <p:cNvPr id="4" name="Footer Placeholder 3">
            <a:extLst>
              <a:ext uri="{FF2B5EF4-FFF2-40B4-BE49-F238E27FC236}">
                <a16:creationId xmlns:a16="http://schemas.microsoft.com/office/drawing/2014/main" xmlns="" id="{C5A685C6-9859-439A-8C02-7B38C54AC446}"/>
              </a:ext>
            </a:extLst>
          </p:cNvPr>
          <p:cNvSpPr>
            <a:spLocks noGrp="1"/>
          </p:cNvSpPr>
          <p:nvPr>
            <p:ph type="ftr" sz="quarter" idx="11"/>
          </p:nvPr>
        </p:nvSpPr>
        <p:spPr/>
        <p:txBody>
          <a:bodyPr/>
          <a:lstStyle/>
          <a:p>
            <a:r>
              <a:rPr lang="en-IN" smtClean="0"/>
              <a:t>Unit-IV-Hadoop</a:t>
            </a:r>
            <a:endParaRPr lang="en-IN"/>
          </a:p>
        </p:txBody>
      </p:sp>
      <p:sp>
        <p:nvSpPr>
          <p:cNvPr id="5" name="Slide Number Placeholder 4">
            <a:extLst>
              <a:ext uri="{FF2B5EF4-FFF2-40B4-BE49-F238E27FC236}">
                <a16:creationId xmlns:a16="http://schemas.microsoft.com/office/drawing/2014/main" xmlns="" id="{E2C4D884-26AC-4ACE-9962-AFDE2627B16C}"/>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1604755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F53BEC7-1DB4-4BDE-856D-D22E0D2E3732}"/>
              </a:ext>
            </a:extLst>
          </p:cNvPr>
          <p:cNvSpPr>
            <a:spLocks noGrp="1"/>
          </p:cNvSpPr>
          <p:nvPr>
            <p:ph type="dt" sz="half" idx="10"/>
          </p:nvPr>
        </p:nvSpPr>
        <p:spPr/>
        <p:txBody>
          <a:bodyPr/>
          <a:lstStyle/>
          <a:p>
            <a:fld id="{909A9CFD-E3D4-4416-B97A-4FBAFE483DA3}" type="datetime1">
              <a:rPr lang="en-IN" smtClean="0"/>
              <a:t>14-02-2022</a:t>
            </a:fld>
            <a:endParaRPr lang="en-IN"/>
          </a:p>
        </p:txBody>
      </p:sp>
      <p:sp>
        <p:nvSpPr>
          <p:cNvPr id="3" name="Footer Placeholder 2">
            <a:extLst>
              <a:ext uri="{FF2B5EF4-FFF2-40B4-BE49-F238E27FC236}">
                <a16:creationId xmlns:a16="http://schemas.microsoft.com/office/drawing/2014/main" xmlns="" id="{791542F8-487B-409A-997A-C2F7A88FC84C}"/>
              </a:ext>
            </a:extLst>
          </p:cNvPr>
          <p:cNvSpPr>
            <a:spLocks noGrp="1"/>
          </p:cNvSpPr>
          <p:nvPr>
            <p:ph type="ftr" sz="quarter" idx="11"/>
          </p:nvPr>
        </p:nvSpPr>
        <p:spPr/>
        <p:txBody>
          <a:bodyPr/>
          <a:lstStyle/>
          <a:p>
            <a:r>
              <a:rPr lang="en-IN" smtClean="0"/>
              <a:t>Unit-IV-Hadoop</a:t>
            </a:r>
            <a:endParaRPr lang="en-IN"/>
          </a:p>
        </p:txBody>
      </p:sp>
      <p:sp>
        <p:nvSpPr>
          <p:cNvPr id="4" name="Slide Number Placeholder 3">
            <a:extLst>
              <a:ext uri="{FF2B5EF4-FFF2-40B4-BE49-F238E27FC236}">
                <a16:creationId xmlns:a16="http://schemas.microsoft.com/office/drawing/2014/main" xmlns="" id="{0D9CFDAE-6E04-4870-AB4C-92E14A724DA4}"/>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28170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D15F26-9952-44FC-BE00-FEC668091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8677724-4CCB-4F58-92E4-7CE93AA60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EB556D2-4679-4CE8-8708-F8E8EA9FA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3F33783-84FA-478F-B86B-61F6853C1B0A}"/>
              </a:ext>
            </a:extLst>
          </p:cNvPr>
          <p:cNvSpPr>
            <a:spLocks noGrp="1"/>
          </p:cNvSpPr>
          <p:nvPr>
            <p:ph type="dt" sz="half" idx="10"/>
          </p:nvPr>
        </p:nvSpPr>
        <p:spPr/>
        <p:txBody>
          <a:bodyPr/>
          <a:lstStyle/>
          <a:p>
            <a:fld id="{B674E858-EDCB-4888-9320-D3713962A5C4}" type="datetime1">
              <a:rPr lang="en-IN" smtClean="0"/>
              <a:t>14-02-2022</a:t>
            </a:fld>
            <a:endParaRPr lang="en-IN"/>
          </a:p>
        </p:txBody>
      </p:sp>
      <p:sp>
        <p:nvSpPr>
          <p:cNvPr id="6" name="Footer Placeholder 5">
            <a:extLst>
              <a:ext uri="{FF2B5EF4-FFF2-40B4-BE49-F238E27FC236}">
                <a16:creationId xmlns:a16="http://schemas.microsoft.com/office/drawing/2014/main" xmlns="" id="{D2429C54-820E-47AB-A515-DDE67DBCC0CC}"/>
              </a:ext>
            </a:extLst>
          </p:cNvPr>
          <p:cNvSpPr>
            <a:spLocks noGrp="1"/>
          </p:cNvSpPr>
          <p:nvPr>
            <p:ph type="ftr" sz="quarter" idx="11"/>
          </p:nvPr>
        </p:nvSpPr>
        <p:spPr/>
        <p:txBody>
          <a:bodyPr/>
          <a:lstStyle/>
          <a:p>
            <a:r>
              <a:rPr lang="en-IN" smtClean="0"/>
              <a:t>Unit-IV-Hadoop</a:t>
            </a:r>
            <a:endParaRPr lang="en-IN"/>
          </a:p>
        </p:txBody>
      </p:sp>
      <p:sp>
        <p:nvSpPr>
          <p:cNvPr id="7" name="Slide Number Placeholder 6">
            <a:extLst>
              <a:ext uri="{FF2B5EF4-FFF2-40B4-BE49-F238E27FC236}">
                <a16:creationId xmlns:a16="http://schemas.microsoft.com/office/drawing/2014/main" xmlns="" id="{3C71204A-BE89-4BA2-AC00-B82CFF3F3821}"/>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397738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B5392-4CDF-4692-AD94-E221A8FEC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C3DA5C59-B738-4385-8C91-754D53ABB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5803D2EB-E15F-45D3-AAC3-A229CA06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F5D2072-8816-47F7-9E05-9C194F455DEB}"/>
              </a:ext>
            </a:extLst>
          </p:cNvPr>
          <p:cNvSpPr>
            <a:spLocks noGrp="1"/>
          </p:cNvSpPr>
          <p:nvPr>
            <p:ph type="dt" sz="half" idx="10"/>
          </p:nvPr>
        </p:nvSpPr>
        <p:spPr/>
        <p:txBody>
          <a:bodyPr/>
          <a:lstStyle/>
          <a:p>
            <a:fld id="{6D533EC7-3CD3-4847-A8DF-BDADBA4474EF}" type="datetime1">
              <a:rPr lang="en-IN" smtClean="0"/>
              <a:t>14-02-2022</a:t>
            </a:fld>
            <a:endParaRPr lang="en-IN"/>
          </a:p>
        </p:txBody>
      </p:sp>
      <p:sp>
        <p:nvSpPr>
          <p:cNvPr id="6" name="Footer Placeholder 5">
            <a:extLst>
              <a:ext uri="{FF2B5EF4-FFF2-40B4-BE49-F238E27FC236}">
                <a16:creationId xmlns:a16="http://schemas.microsoft.com/office/drawing/2014/main" xmlns="" id="{CE0E0FA6-D255-4089-8202-F64994C15FB0}"/>
              </a:ext>
            </a:extLst>
          </p:cNvPr>
          <p:cNvSpPr>
            <a:spLocks noGrp="1"/>
          </p:cNvSpPr>
          <p:nvPr>
            <p:ph type="ftr" sz="quarter" idx="11"/>
          </p:nvPr>
        </p:nvSpPr>
        <p:spPr/>
        <p:txBody>
          <a:bodyPr/>
          <a:lstStyle/>
          <a:p>
            <a:r>
              <a:rPr lang="en-IN" smtClean="0"/>
              <a:t>Unit-IV-Hadoop</a:t>
            </a:r>
            <a:endParaRPr lang="en-IN"/>
          </a:p>
        </p:txBody>
      </p:sp>
      <p:sp>
        <p:nvSpPr>
          <p:cNvPr id="7" name="Slide Number Placeholder 6">
            <a:extLst>
              <a:ext uri="{FF2B5EF4-FFF2-40B4-BE49-F238E27FC236}">
                <a16:creationId xmlns:a16="http://schemas.microsoft.com/office/drawing/2014/main" xmlns="" id="{3E5C7346-5602-45AE-AA4B-3A1E4E6F3C5C}"/>
              </a:ext>
            </a:extLst>
          </p:cNvPr>
          <p:cNvSpPr>
            <a:spLocks noGrp="1"/>
          </p:cNvSpPr>
          <p:nvPr>
            <p:ph type="sldNum" sz="quarter" idx="12"/>
          </p:nvPr>
        </p:nvSpPr>
        <p:spPr/>
        <p:txBody>
          <a:bodyPr/>
          <a:lstStyle/>
          <a:p>
            <a:fld id="{236A2DA2-38D1-4472-B02D-8498B342C0EB}" type="slidenum">
              <a:rPr lang="en-IN" smtClean="0"/>
              <a:t>‹#›</a:t>
            </a:fld>
            <a:endParaRPr lang="en-IN"/>
          </a:p>
        </p:txBody>
      </p:sp>
    </p:spTree>
    <p:extLst>
      <p:ext uri="{BB962C8B-B14F-4D97-AF65-F5344CB8AC3E}">
        <p14:creationId xmlns:p14="http://schemas.microsoft.com/office/powerpoint/2010/main" val="4221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3024ED2-010B-49EF-A049-430BC26F6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741DA6A-304E-44C1-8F33-01452BE52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8D28EC1-171F-43C9-BA2D-2455C2606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513E9-A5DB-4DC8-B2A1-5AB9D1B7E8F1}" type="datetime1">
              <a:rPr lang="en-IN" smtClean="0"/>
              <a:t>14-02-2022</a:t>
            </a:fld>
            <a:endParaRPr lang="en-IN"/>
          </a:p>
        </p:txBody>
      </p:sp>
      <p:sp>
        <p:nvSpPr>
          <p:cNvPr id="5" name="Footer Placeholder 4">
            <a:extLst>
              <a:ext uri="{FF2B5EF4-FFF2-40B4-BE49-F238E27FC236}">
                <a16:creationId xmlns:a16="http://schemas.microsoft.com/office/drawing/2014/main" xmlns="" id="{0E2213E5-B8B3-4ADD-A6A4-EF11B9EF8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Unit-IV-Hadoop</a:t>
            </a:r>
            <a:endParaRPr lang="en-IN"/>
          </a:p>
        </p:txBody>
      </p:sp>
      <p:sp>
        <p:nvSpPr>
          <p:cNvPr id="6" name="Slide Number Placeholder 5">
            <a:extLst>
              <a:ext uri="{FF2B5EF4-FFF2-40B4-BE49-F238E27FC236}">
                <a16:creationId xmlns:a16="http://schemas.microsoft.com/office/drawing/2014/main" xmlns="" id="{C3059B65-4E76-446F-9E51-0C7B906B5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A2DA2-38D1-4472-B02D-8498B342C0EB}" type="slidenum">
              <a:rPr lang="en-IN" smtClean="0"/>
              <a:t>‹#›</a:t>
            </a:fld>
            <a:endParaRPr lang="en-IN"/>
          </a:p>
        </p:txBody>
      </p:sp>
    </p:spTree>
    <p:extLst>
      <p:ext uri="{BB962C8B-B14F-4D97-AF65-F5344CB8AC3E}">
        <p14:creationId xmlns:p14="http://schemas.microsoft.com/office/powerpoint/2010/main" val="1077754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hadoop.apache.org/core/docs/current/hdfs-default.html" TargetMode="External"/><Relationship Id="rId2" Type="http://schemas.openxmlformats.org/officeDocument/2006/relationships/hyperlink" Target="http://hadoop.apache.org/core/docs/current/core-default.html" TargetMode="Externa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hadoop.apache.org/core/docs/current/mapred-default.html"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erardnico.com/db/hadoop/hdfs/datanod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AB1FC-BF32-489C-B51C-E53CA657E99F}"/>
              </a:ext>
            </a:extLst>
          </p:cNvPr>
          <p:cNvSpPr>
            <a:spLocks noGrp="1"/>
          </p:cNvSpPr>
          <p:nvPr>
            <p:ph type="ctrTitle"/>
          </p:nvPr>
        </p:nvSpPr>
        <p:spPr>
          <a:xfrm>
            <a:off x="1524000" y="1146663"/>
            <a:ext cx="9144000" cy="2387600"/>
          </a:xfrm>
        </p:spPr>
        <p:txBody>
          <a:bodyPr>
            <a:normAutofit/>
          </a:bodyPr>
          <a:lstStyle/>
          <a:p>
            <a:r>
              <a:rPr lang="en-US" sz="5400" dirty="0"/>
              <a:t>UNIT 4 HADOOP </a:t>
            </a:r>
            <a:r>
              <a:rPr lang="en-IN" sz="5400" b="1" dirty="0"/>
              <a:t/>
            </a:r>
            <a:br>
              <a:rPr lang="en-IN" sz="5400" b="1" dirty="0"/>
            </a:br>
            <a:endParaRPr lang="en-IN" sz="5400" dirty="0"/>
          </a:p>
        </p:txBody>
      </p:sp>
      <p:sp>
        <p:nvSpPr>
          <p:cNvPr id="3" name="Subtitle 2">
            <a:extLst>
              <a:ext uri="{FF2B5EF4-FFF2-40B4-BE49-F238E27FC236}">
                <a16:creationId xmlns:a16="http://schemas.microsoft.com/office/drawing/2014/main" xmlns="" id="{593A99B6-3F43-473E-A224-11CEC55DCD25}"/>
              </a:ext>
            </a:extLst>
          </p:cNvPr>
          <p:cNvSpPr>
            <a:spLocks noGrp="1"/>
          </p:cNvSpPr>
          <p:nvPr>
            <p:ph type="subTitle" idx="1"/>
          </p:nvPr>
        </p:nvSpPr>
        <p:spPr>
          <a:xfrm>
            <a:off x="1524000" y="3737965"/>
            <a:ext cx="9144000" cy="1655762"/>
          </a:xfrm>
        </p:spPr>
        <p:txBody>
          <a:bodyPr>
            <a:normAutofit lnSpcReduction="10000"/>
          </a:bodyPr>
          <a:lstStyle/>
          <a:p>
            <a:pPr algn="just">
              <a:lnSpc>
                <a:spcPct val="110000"/>
              </a:lnSpc>
            </a:pPr>
            <a:r>
              <a:rPr lang="en-US" dirty="0"/>
              <a:t>Introduction to </a:t>
            </a:r>
            <a:r>
              <a:rPr lang="en-US" dirty="0" err="1"/>
              <a:t>Hadoop</a:t>
            </a:r>
            <a:r>
              <a:rPr lang="en-US" dirty="0"/>
              <a:t> – </a:t>
            </a:r>
            <a:r>
              <a:rPr lang="en-US" dirty="0" err="1"/>
              <a:t>Hadoop</a:t>
            </a:r>
            <a:r>
              <a:rPr lang="en-US" dirty="0"/>
              <a:t> Distributed File System – </a:t>
            </a:r>
            <a:r>
              <a:rPr lang="en-US" dirty="0" err="1"/>
              <a:t>Analysing</a:t>
            </a:r>
            <a:r>
              <a:rPr lang="en-US" dirty="0"/>
              <a:t> data with </a:t>
            </a:r>
            <a:r>
              <a:rPr lang="en-US" dirty="0" err="1"/>
              <a:t>Hadoop</a:t>
            </a:r>
            <a:r>
              <a:rPr lang="en-US" dirty="0"/>
              <a:t> – Scaling – Streaming – Clustering: Single Node and Multi Node – Working with </a:t>
            </a:r>
            <a:r>
              <a:rPr lang="en-US" dirty="0" err="1"/>
              <a:t>Hadoop</a:t>
            </a:r>
            <a:r>
              <a:rPr lang="en-US" dirty="0"/>
              <a:t> Commands – Working with Apache </a:t>
            </a:r>
            <a:r>
              <a:rPr lang="en-US" dirty="0" err="1"/>
              <a:t>Oozie</a:t>
            </a:r>
            <a:r>
              <a:rPr lang="en-US" dirty="0"/>
              <a:t>.</a:t>
            </a:r>
            <a:endParaRPr lang="en-IN" dirty="0"/>
          </a:p>
        </p:txBody>
      </p:sp>
      <p:sp>
        <p:nvSpPr>
          <p:cNvPr id="4" name="Slide Number Placeholder 3">
            <a:extLst>
              <a:ext uri="{FF2B5EF4-FFF2-40B4-BE49-F238E27FC236}">
                <a16:creationId xmlns:a16="http://schemas.microsoft.com/office/drawing/2014/main" xmlns="" id="{8C6D4CB9-5F17-4B8B-801C-7BE269D2B1A8}"/>
              </a:ext>
            </a:extLst>
          </p:cNvPr>
          <p:cNvSpPr>
            <a:spLocks noGrp="1"/>
          </p:cNvSpPr>
          <p:nvPr>
            <p:ph type="sldNum" sz="quarter" idx="12"/>
          </p:nvPr>
        </p:nvSpPr>
        <p:spPr/>
        <p:txBody>
          <a:bodyPr/>
          <a:lstStyle/>
          <a:p>
            <a:fld id="{236A2DA2-38D1-4472-B02D-8498B342C0EB}" type="slidenum">
              <a:rPr lang="en-IN" smtClean="0"/>
              <a:t>1</a:t>
            </a:fld>
            <a:endParaRPr lang="en-IN"/>
          </a:p>
        </p:txBody>
      </p:sp>
      <p:pic>
        <p:nvPicPr>
          <p:cNvPr id="6" name="Picture 2" descr="C:\Users\S.Gowri\Desktop\Title Sl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848" y="1"/>
            <a:ext cx="11532358" cy="115352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IN" smtClean="0"/>
              <a:t>Unit-IV-Hadoop</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149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838200" y="1"/>
            <a:ext cx="10515600" cy="1132113"/>
          </a:xfrm>
        </p:spPr>
        <p:txBody>
          <a:bodyPr/>
          <a:lstStyle/>
          <a:p>
            <a:r>
              <a:rPr lang="en-US" dirty="0" smtClean="0"/>
              <a:t>Hadoop – The Various Forms Today</a:t>
            </a:r>
            <a:endParaRPr lang="en-US" i="1" dirty="0" smtClean="0">
              <a:latin typeface="Arial" charset="0"/>
            </a:endParaRPr>
          </a:p>
        </p:txBody>
      </p:sp>
      <p:sp>
        <p:nvSpPr>
          <p:cNvPr id="17411" name="Slide Number Placeholder 3"/>
          <p:cNvSpPr>
            <a:spLocks noGrp="1"/>
          </p:cNvSpPr>
          <p:nvPr>
            <p:ph type="sldNum" sz="quarter" idx="12"/>
          </p:nvPr>
        </p:nvSpPr>
        <p:spPr bwMode="auto">
          <a:xfrm>
            <a:off x="4165600" y="6356351"/>
            <a:ext cx="3860800" cy="365125"/>
          </a:xfrm>
          <a:ln>
            <a:miter lim="800000"/>
            <a:headEnd/>
            <a:tailEnd/>
          </a:ln>
        </p:spPr>
        <p:txBody>
          <a:bodyPr wrap="square" numCol="1" anchorCtr="0" compatLnSpc="1">
            <a:prstTxWarp prst="textNoShape">
              <a:avLst/>
            </a:prstTxWarp>
          </a:bodyPr>
          <a:lstStyle/>
          <a:p>
            <a:pPr algn="ctr" fontAlgn="base">
              <a:spcBef>
                <a:spcPct val="0"/>
              </a:spcBef>
              <a:spcAft>
                <a:spcPct val="0"/>
              </a:spcAft>
              <a:defRPr/>
            </a:pPr>
            <a:fld id="{FAAE5D0E-A008-41C6-A7E1-C26A0EB13348}" type="slidenum">
              <a:rPr lang="en-US" smtClean="0"/>
              <a:pPr algn="ctr" fontAlgn="base">
                <a:spcBef>
                  <a:spcPct val="0"/>
                </a:spcBef>
                <a:spcAft>
                  <a:spcPct val="0"/>
                </a:spcAft>
                <a:defRPr/>
              </a:pPr>
              <a:t>10</a:t>
            </a:fld>
            <a:endParaRPr lang="en-US" smtClean="0"/>
          </a:p>
        </p:txBody>
      </p:sp>
      <p:sp>
        <p:nvSpPr>
          <p:cNvPr id="14" name="TextBox 13"/>
          <p:cNvSpPr txBox="1"/>
          <p:nvPr/>
        </p:nvSpPr>
        <p:spPr>
          <a:xfrm>
            <a:off x="5486400" y="6061076"/>
            <a:ext cx="1219200" cy="253916"/>
          </a:xfrm>
          <a:prstGeom prst="rect">
            <a:avLst/>
          </a:prstGeom>
          <a:noFill/>
        </p:spPr>
        <p:txBody>
          <a:bodyPr>
            <a:spAutoFit/>
          </a:bodyPr>
          <a:lstStyle/>
          <a:p>
            <a:pPr>
              <a:defRPr/>
            </a:pPr>
            <a:r>
              <a:rPr lang="en-US" sz="1050" b="1" dirty="0">
                <a:solidFill>
                  <a:schemeClr val="bg1"/>
                </a:solidFill>
              </a:rPr>
              <a:t>Apache Zookeeper</a:t>
            </a:r>
          </a:p>
        </p:txBody>
      </p:sp>
      <p:sp>
        <p:nvSpPr>
          <p:cNvPr id="16" name="TextBox 15"/>
          <p:cNvSpPr txBox="1"/>
          <p:nvPr/>
        </p:nvSpPr>
        <p:spPr>
          <a:xfrm>
            <a:off x="9144000" y="6172200"/>
            <a:ext cx="1828800" cy="254000"/>
          </a:xfrm>
          <a:prstGeom prst="rect">
            <a:avLst/>
          </a:prstGeom>
          <a:noFill/>
        </p:spPr>
        <p:txBody>
          <a:bodyPr>
            <a:spAutoFit/>
          </a:bodyPr>
          <a:lstStyle/>
          <a:p>
            <a:pPr>
              <a:defRPr/>
            </a:pPr>
            <a:r>
              <a:rPr lang="en-US" sz="1050" b="1" dirty="0">
                <a:solidFill>
                  <a:schemeClr val="bg1"/>
                </a:solidFill>
              </a:rPr>
              <a:t>Apache Tomcat</a:t>
            </a:r>
          </a:p>
        </p:txBody>
      </p:sp>
      <p:graphicFrame>
        <p:nvGraphicFramePr>
          <p:cNvPr id="8" name="Content Placeholder 7"/>
          <p:cNvGraphicFramePr>
            <a:graphicFrameLocks noGrp="1"/>
          </p:cNvGraphicFramePr>
          <p:nvPr>
            <p:ph idx="1"/>
          </p:nvPr>
        </p:nvGraphicFramePr>
        <p:xfrm>
          <a:off x="609600" y="1295400"/>
          <a:ext cx="112776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8528726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sz="4900" b="1" dirty="0" err="1" smtClean="0">
                <a:latin typeface="Arial" pitchFamily="34" charset="0"/>
                <a:cs typeface="Arial" pitchFamily="34" charset="0"/>
              </a:rPr>
              <a:t>Blockreports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A </a:t>
            </a:r>
            <a:r>
              <a:rPr lang="en-US" dirty="0" err="1"/>
              <a:t>DataNode</a:t>
            </a:r>
            <a:r>
              <a:rPr lang="en-US" dirty="0"/>
              <a:t> identifies block replicas in its possession to the </a:t>
            </a:r>
            <a:r>
              <a:rPr lang="en-US" dirty="0" err="1"/>
              <a:t>NameNode</a:t>
            </a:r>
            <a:r>
              <a:rPr lang="en-US" dirty="0"/>
              <a:t> by sending a </a:t>
            </a:r>
            <a:r>
              <a:rPr lang="en-US" i="1" dirty="0"/>
              <a:t>block report</a:t>
            </a:r>
            <a:r>
              <a:rPr lang="en-US" dirty="0"/>
              <a:t>. A block report contains the </a:t>
            </a:r>
            <a:r>
              <a:rPr lang="en-US" b="1" i="1" dirty="0"/>
              <a:t>block id</a:t>
            </a:r>
            <a:r>
              <a:rPr lang="en-US" dirty="0"/>
              <a:t>, the </a:t>
            </a:r>
            <a:r>
              <a:rPr lang="en-US" b="1" i="1" dirty="0"/>
              <a:t>generation stamp </a:t>
            </a:r>
            <a:r>
              <a:rPr lang="en-US" dirty="0"/>
              <a:t>and the </a:t>
            </a:r>
            <a:r>
              <a:rPr lang="en-US" b="1" dirty="0"/>
              <a:t>length for each block replica </a:t>
            </a:r>
            <a:r>
              <a:rPr lang="en-US" dirty="0"/>
              <a:t>the server hosts. </a:t>
            </a:r>
          </a:p>
          <a:p>
            <a:r>
              <a:rPr lang="en-US" dirty="0" err="1"/>
              <a:t>Blockreports</a:t>
            </a:r>
            <a:r>
              <a:rPr lang="en-US" dirty="0"/>
              <a:t> provide the </a:t>
            </a:r>
            <a:r>
              <a:rPr lang="en-US" dirty="0" err="1"/>
              <a:t>NameNode</a:t>
            </a:r>
            <a:r>
              <a:rPr lang="en-US" dirty="0"/>
              <a:t> </a:t>
            </a:r>
            <a:r>
              <a:rPr lang="en-US" i="1" u="sng" dirty="0"/>
              <a:t>with an up-to-date view</a:t>
            </a:r>
            <a:r>
              <a:rPr lang="en-US" dirty="0"/>
              <a:t> of where </a:t>
            </a:r>
            <a:r>
              <a:rPr lang="en-US" i="1" dirty="0"/>
              <a:t>block replicas </a:t>
            </a:r>
            <a:r>
              <a:rPr lang="en-US" dirty="0"/>
              <a:t>are located on the cluster and </a:t>
            </a:r>
            <a:r>
              <a:rPr lang="en-US" dirty="0" err="1"/>
              <a:t>nameNode</a:t>
            </a:r>
            <a:r>
              <a:rPr lang="en-US" dirty="0"/>
              <a:t> constructs and maintains latest metadata from </a:t>
            </a:r>
            <a:r>
              <a:rPr lang="en-US" dirty="0" err="1"/>
              <a:t>blockreports</a:t>
            </a:r>
            <a:r>
              <a:rPr lang="en-US" dirty="0"/>
              <a:t>.</a:t>
            </a:r>
          </a:p>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100</a:t>
            </a:fld>
            <a:endParaRPr lang="en-IN" dirty="0"/>
          </a:p>
        </p:txBody>
      </p:sp>
    </p:spTree>
    <p:extLst>
      <p:ext uri="{BB962C8B-B14F-4D97-AF65-F5344CB8AC3E}">
        <p14:creationId xmlns:p14="http://schemas.microsoft.com/office/powerpoint/2010/main" val="23020917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101</a:t>
            </a:fld>
            <a:endParaRPr lang="en-IN" dirty="0"/>
          </a:p>
        </p:txBody>
      </p:sp>
      <p:pic>
        <p:nvPicPr>
          <p:cNvPr id="6" name="Content Placeholder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6751" y="627744"/>
            <a:ext cx="10298623" cy="5366656"/>
          </a:xfrm>
          <a:prstGeom prst="rect">
            <a:avLst/>
          </a:prstGeom>
        </p:spPr>
      </p:pic>
    </p:spTree>
    <p:extLst>
      <p:ext uri="{BB962C8B-B14F-4D97-AF65-F5344CB8AC3E}">
        <p14:creationId xmlns:p14="http://schemas.microsoft.com/office/powerpoint/2010/main" val="23020917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dirty="0" smtClean="0">
                <a:latin typeface="Arial" pitchFamily="34" charset="0"/>
                <a:cs typeface="Arial" pitchFamily="34" charset="0"/>
              </a:rPr>
              <a:t>Failure </a:t>
            </a:r>
            <a:r>
              <a:rPr lang="en-US" dirty="0">
                <a:latin typeface="Arial" pitchFamily="34" charset="0"/>
                <a:cs typeface="Arial" pitchFamily="34" charset="0"/>
              </a:rPr>
              <a:t>recovery</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defRPr/>
            </a:pPr>
            <a:r>
              <a:rPr lang="en-US" dirty="0" smtClean="0"/>
              <a:t>The </a:t>
            </a:r>
            <a:r>
              <a:rPr lang="en-US" dirty="0" err="1"/>
              <a:t>NameNode</a:t>
            </a:r>
            <a:r>
              <a:rPr lang="en-US" dirty="0"/>
              <a:t> does not directly call </a:t>
            </a:r>
            <a:r>
              <a:rPr lang="en-US" dirty="0" err="1"/>
              <a:t>DataNodes</a:t>
            </a:r>
            <a:r>
              <a:rPr lang="en-US" dirty="0"/>
              <a:t>. It uses replies to heartbeats to send instructions to the </a:t>
            </a:r>
            <a:r>
              <a:rPr lang="en-US" dirty="0" err="1"/>
              <a:t>DataNodes</a:t>
            </a:r>
            <a:r>
              <a:rPr lang="en-US" dirty="0"/>
              <a:t>. The instructions include commands to:</a:t>
            </a:r>
          </a:p>
          <a:p>
            <a:pPr marL="0" indent="0">
              <a:buNone/>
              <a:defRPr/>
            </a:pPr>
            <a:endParaRPr lang="en-US" dirty="0"/>
          </a:p>
          <a:p>
            <a:pPr>
              <a:defRPr/>
            </a:pPr>
            <a:r>
              <a:rPr lang="en-US" dirty="0"/>
              <a:t> replicate blocks to other nodes:</a:t>
            </a:r>
          </a:p>
          <a:p>
            <a:pPr algn="ctr">
              <a:buFont typeface="Wingdings" pitchFamily="2" charset="2"/>
              <a:buChar char="Ø"/>
              <a:defRPr/>
            </a:pPr>
            <a:r>
              <a:rPr lang="en-US" dirty="0" err="1"/>
              <a:t>DataNode</a:t>
            </a:r>
            <a:r>
              <a:rPr lang="en-US" dirty="0"/>
              <a:t> died.</a:t>
            </a:r>
          </a:p>
          <a:p>
            <a:pPr algn="ctr">
              <a:buFont typeface="Wingdings" pitchFamily="2" charset="2"/>
              <a:buChar char="Ø"/>
              <a:defRPr/>
            </a:pPr>
            <a:r>
              <a:rPr lang="en-US" dirty="0"/>
              <a:t>copy data to local.</a:t>
            </a:r>
          </a:p>
          <a:p>
            <a:pPr>
              <a:defRPr/>
            </a:pPr>
            <a:r>
              <a:rPr lang="en-US" dirty="0"/>
              <a:t> remove local block replicas;</a:t>
            </a:r>
          </a:p>
          <a:p>
            <a:pPr>
              <a:defRPr/>
            </a:pPr>
            <a:r>
              <a:rPr lang="en-US" dirty="0"/>
              <a:t> re-register or to shut down the node;</a:t>
            </a:r>
          </a:p>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102</a:t>
            </a:fld>
            <a:endParaRPr lang="en-IN" dirty="0"/>
          </a:p>
        </p:txBody>
      </p:sp>
    </p:spTree>
    <p:extLst>
      <p:ext uri="{BB962C8B-B14F-4D97-AF65-F5344CB8AC3E}">
        <p14:creationId xmlns:p14="http://schemas.microsoft.com/office/powerpoint/2010/main" val="11787831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103</a:t>
            </a:fld>
            <a:endParaRPr lang="en-IN" dirty="0"/>
          </a:p>
        </p:txBody>
      </p:sp>
      <p:pic>
        <p:nvPicPr>
          <p:cNvPr id="6" name="Content Placeholder 3" descr="C:\Users\bunny\AppData\Roaming\Tencent\Users\501239855\QQ\WinTemp\RichOle\~DZ{2C)AS82TI~N0BGSU4YC.jpg"/>
          <p:cNvPicPr>
            <a:picLocks/>
          </p:cNvPicPr>
          <p:nvPr/>
        </p:nvPicPr>
        <p:blipFill>
          <a:blip r:embed="rId2">
            <a:extLst>
              <a:ext uri="{28A0092B-C50C-407E-A947-70E740481C1C}">
                <a14:useLocalDpi xmlns:a14="http://schemas.microsoft.com/office/drawing/2010/main" val="0"/>
              </a:ext>
            </a:extLst>
          </a:blip>
          <a:srcRect/>
          <a:stretch>
            <a:fillRect/>
          </a:stretch>
        </p:blipFill>
        <p:spPr>
          <a:xfrm>
            <a:off x="1213456" y="555172"/>
            <a:ext cx="9033630" cy="5714999"/>
          </a:xfrm>
          <a:prstGeom prst="rect">
            <a:avLst/>
          </a:prstGeom>
        </p:spPr>
      </p:pic>
    </p:spTree>
    <p:extLst>
      <p:ext uri="{BB962C8B-B14F-4D97-AF65-F5344CB8AC3E}">
        <p14:creationId xmlns:p14="http://schemas.microsoft.com/office/powerpoint/2010/main" val="11787831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itchFamily="34" charset="0"/>
                <a:cs typeface="Arial" pitchFamily="34" charset="0"/>
              </a:rPr>
              <a:t>Hadoop configuration files</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spcBef>
                <a:spcPts val="1800"/>
              </a:spcBef>
            </a:pPr>
            <a:r>
              <a:rPr lang="en-US" sz="2400" dirty="0" smtClean="0">
                <a:latin typeface="Arial" pitchFamily="34" charset="0"/>
                <a:cs typeface="Arial" pitchFamily="34" charset="0"/>
              </a:rPr>
              <a:t>Hadoop configuration is driven by two types of important configuration files:</a:t>
            </a:r>
          </a:p>
          <a:p>
            <a:pPr lvl="1">
              <a:spcBef>
                <a:spcPts val="1800"/>
              </a:spcBef>
              <a:buFont typeface="Wingdings" pitchFamily="2" charset="2"/>
              <a:buChar char="Ø"/>
            </a:pPr>
            <a:r>
              <a:rPr lang="en-US" sz="2400" dirty="0" smtClean="0">
                <a:latin typeface="Arial" pitchFamily="34" charset="0"/>
                <a:cs typeface="Arial" pitchFamily="34" charset="0"/>
              </a:rPr>
              <a:t>Read-only default configuration - </a:t>
            </a:r>
            <a:r>
              <a:rPr lang="en-US" sz="2400" dirty="0" err="1" smtClean="0">
                <a:latin typeface="Arial" pitchFamily="34" charset="0"/>
                <a:cs typeface="Arial" pitchFamily="34" charset="0"/>
                <a:hlinkClick r:id="rId2"/>
              </a:rPr>
              <a:t>src</a:t>
            </a:r>
            <a:r>
              <a:rPr lang="en-US" sz="2400" dirty="0" smtClean="0">
                <a:latin typeface="Arial" pitchFamily="34" charset="0"/>
                <a:cs typeface="Arial" pitchFamily="34" charset="0"/>
                <a:hlinkClick r:id="rId2"/>
              </a:rPr>
              <a:t>/core/core-default.xml</a:t>
            </a:r>
            <a:r>
              <a:rPr lang="en-US" sz="2400" dirty="0" smtClean="0">
                <a:latin typeface="Arial" pitchFamily="34" charset="0"/>
                <a:cs typeface="Arial" pitchFamily="34" charset="0"/>
              </a:rPr>
              <a:t>, </a:t>
            </a:r>
            <a:r>
              <a:rPr lang="en-US" sz="2400" dirty="0" err="1" smtClean="0">
                <a:latin typeface="Arial" pitchFamily="34" charset="0"/>
                <a:cs typeface="Arial" pitchFamily="34" charset="0"/>
                <a:hlinkClick r:id="rId3"/>
              </a:rPr>
              <a:t>src</a:t>
            </a:r>
            <a:r>
              <a:rPr lang="en-US" sz="2400" dirty="0" smtClean="0">
                <a:latin typeface="Arial" pitchFamily="34" charset="0"/>
                <a:cs typeface="Arial" pitchFamily="34" charset="0"/>
                <a:hlinkClick r:id="rId3"/>
              </a:rPr>
              <a:t>/</a:t>
            </a:r>
            <a:r>
              <a:rPr lang="en-US" sz="2400" dirty="0" err="1" smtClean="0">
                <a:latin typeface="Arial" pitchFamily="34" charset="0"/>
                <a:cs typeface="Arial" pitchFamily="34" charset="0"/>
                <a:hlinkClick r:id="rId3"/>
              </a:rPr>
              <a:t>hdfs</a:t>
            </a:r>
            <a:r>
              <a:rPr lang="en-US" sz="2400" dirty="0" smtClean="0">
                <a:latin typeface="Arial" pitchFamily="34" charset="0"/>
                <a:cs typeface="Arial" pitchFamily="34" charset="0"/>
                <a:hlinkClick r:id="rId3"/>
              </a:rPr>
              <a:t>/hdfs-default.xml</a:t>
            </a:r>
            <a:r>
              <a:rPr lang="en-US" sz="2400" dirty="0" smtClean="0">
                <a:latin typeface="Arial" pitchFamily="34" charset="0"/>
                <a:cs typeface="Arial" pitchFamily="34" charset="0"/>
              </a:rPr>
              <a:t> and </a:t>
            </a:r>
            <a:r>
              <a:rPr lang="en-US" sz="2400" dirty="0" err="1" smtClean="0">
                <a:latin typeface="Arial" pitchFamily="34" charset="0"/>
                <a:cs typeface="Arial" pitchFamily="34" charset="0"/>
                <a:hlinkClick r:id="rId4"/>
              </a:rPr>
              <a:t>src</a:t>
            </a:r>
            <a:r>
              <a:rPr lang="en-US" sz="2400" dirty="0" smtClean="0">
                <a:latin typeface="Arial" pitchFamily="34" charset="0"/>
                <a:cs typeface="Arial" pitchFamily="34" charset="0"/>
                <a:hlinkClick r:id="rId4"/>
              </a:rPr>
              <a:t>/</a:t>
            </a:r>
            <a:r>
              <a:rPr lang="en-US" sz="2400" dirty="0" err="1" smtClean="0">
                <a:latin typeface="Arial" pitchFamily="34" charset="0"/>
                <a:cs typeface="Arial" pitchFamily="34" charset="0"/>
                <a:hlinkClick r:id="rId4"/>
              </a:rPr>
              <a:t>mapred</a:t>
            </a:r>
            <a:r>
              <a:rPr lang="en-US" sz="2400" dirty="0" smtClean="0">
                <a:latin typeface="Arial" pitchFamily="34" charset="0"/>
                <a:cs typeface="Arial" pitchFamily="34" charset="0"/>
                <a:hlinkClick r:id="rId4"/>
              </a:rPr>
              <a:t>/mapred-default.xml</a:t>
            </a:r>
            <a:r>
              <a:rPr lang="en-US" sz="2400" dirty="0" smtClean="0">
                <a:latin typeface="Arial" pitchFamily="34" charset="0"/>
                <a:cs typeface="Arial" pitchFamily="34" charset="0"/>
              </a:rPr>
              <a:t>.</a:t>
            </a:r>
          </a:p>
          <a:p>
            <a:pPr lvl="1">
              <a:spcBef>
                <a:spcPts val="1800"/>
              </a:spcBef>
              <a:buFont typeface="Wingdings" pitchFamily="2" charset="2"/>
              <a:buChar char="Ø"/>
            </a:pPr>
            <a:r>
              <a:rPr lang="en-US" sz="2400" dirty="0" smtClean="0">
                <a:latin typeface="Arial" pitchFamily="34" charset="0"/>
                <a:cs typeface="Arial" pitchFamily="34" charset="0"/>
              </a:rPr>
              <a:t>Site-specific configuration - </a:t>
            </a:r>
            <a:r>
              <a:rPr lang="en-US" sz="2400" i="1" dirty="0" smtClean="0">
                <a:latin typeface="Arial" pitchFamily="34" charset="0"/>
                <a:cs typeface="Arial" pitchFamily="34" charset="0"/>
              </a:rPr>
              <a:t>conf/core-site.xml</a:t>
            </a:r>
            <a:r>
              <a:rPr lang="en-US" sz="2400" dirty="0" smtClean="0">
                <a:latin typeface="Arial" pitchFamily="34" charset="0"/>
                <a:cs typeface="Arial" pitchFamily="34" charset="0"/>
              </a:rPr>
              <a:t>, </a:t>
            </a:r>
            <a:r>
              <a:rPr lang="en-US" sz="2400" i="1" dirty="0" smtClean="0">
                <a:latin typeface="Arial" pitchFamily="34" charset="0"/>
                <a:cs typeface="Arial" pitchFamily="34" charset="0"/>
              </a:rPr>
              <a:t>conf/hdfs-site.xml</a:t>
            </a:r>
            <a:r>
              <a:rPr lang="en-US" sz="2400" dirty="0" smtClean="0">
                <a:latin typeface="Arial" pitchFamily="34" charset="0"/>
                <a:cs typeface="Arial" pitchFamily="34" charset="0"/>
              </a:rPr>
              <a:t> and </a:t>
            </a:r>
            <a:r>
              <a:rPr lang="en-US" sz="2400" i="1" dirty="0" smtClean="0">
                <a:latin typeface="Arial" pitchFamily="34" charset="0"/>
                <a:cs typeface="Arial" pitchFamily="34" charset="0"/>
              </a:rPr>
              <a:t>conf/mapred-site.xml</a:t>
            </a:r>
            <a:r>
              <a:rPr lang="en-US" sz="2400" dirty="0" smtClean="0">
                <a:latin typeface="Arial" pitchFamily="34" charset="0"/>
                <a:cs typeface="Arial" pitchFamily="34" charset="0"/>
              </a:rPr>
              <a:t>.</a:t>
            </a:r>
          </a:p>
          <a:p>
            <a:pPr>
              <a:spcBef>
                <a:spcPts val="1800"/>
              </a:spcBef>
            </a:pP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104</a:t>
            </a:fld>
            <a:endParaRPr lang="en-US"/>
          </a:p>
        </p:txBody>
      </p:sp>
      <p:pic>
        <p:nvPicPr>
          <p:cNvPr id="6" name="Content Placeholder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526330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pitchFamily="34" charset="0"/>
                <a:cs typeface="Arial" pitchFamily="34" charset="0"/>
              </a:rPr>
              <a:t>Configuring the Environment of the Hadoop Daemons</a:t>
            </a:r>
            <a:r>
              <a:rPr lang="en-US" b="1" i="1" dirty="0" smtClean="0">
                <a:latin typeface="Arial" pitchFamily="34" charset="0"/>
                <a:cs typeface="Arial" pitchFamily="34" charset="0"/>
              </a:rPr>
              <a:t/>
            </a:r>
            <a:br>
              <a:rPr lang="en-US" b="1" i="1" dirty="0" smtClean="0">
                <a:latin typeface="Arial" pitchFamily="34" charset="0"/>
                <a:cs typeface="Arial" pitchFamily="34" charset="0"/>
              </a:rPr>
            </a:br>
            <a:endParaRPr lang="en-US" dirty="0">
              <a:latin typeface="Arial" pitchFamily="34" charset="0"/>
              <a:cs typeface="Arial" pitchFamily="34" charset="0"/>
            </a:endParaRPr>
          </a:p>
        </p:txBody>
      </p:sp>
      <p:graphicFrame>
        <p:nvGraphicFramePr>
          <p:cNvPr id="4" name="Content Placeholder 3"/>
          <p:cNvGraphicFramePr>
            <a:graphicFrameLocks noGrp="1"/>
          </p:cNvGraphicFramePr>
          <p:nvPr>
            <p:ph idx="1"/>
          </p:nvPr>
        </p:nvGraphicFramePr>
        <p:xfrm>
          <a:off x="609600" y="1600200"/>
          <a:ext cx="10972800" cy="2595880"/>
        </p:xfrm>
        <a:graphic>
          <a:graphicData uri="http://schemas.openxmlformats.org/drawingml/2006/table">
            <a:tbl>
              <a:tblPr firstRow="1" bandRow="1">
                <a:tableStyleId>{5C22544A-7EE6-4342-B048-85BDC9FD1C3A}</a:tableStyleId>
              </a:tblPr>
              <a:tblGrid>
                <a:gridCol w="5486400"/>
                <a:gridCol w="5486400"/>
              </a:tblGrid>
              <a:tr h="370840">
                <a:tc>
                  <a:txBody>
                    <a:bodyPr/>
                    <a:lstStyle/>
                    <a:p>
                      <a:pPr algn="ctr" fontAlgn="t"/>
                      <a:r>
                        <a:rPr lang="en-US" dirty="0"/>
                        <a:t>Daemon</a:t>
                      </a:r>
                    </a:p>
                  </a:txBody>
                  <a:tcPr marL="50800" marR="50800" marT="38100" marB="38100"/>
                </a:tc>
                <a:tc>
                  <a:txBody>
                    <a:bodyPr/>
                    <a:lstStyle/>
                    <a:p>
                      <a:pPr algn="ctr" fontAlgn="t"/>
                      <a:r>
                        <a:rPr lang="en-US"/>
                        <a:t>Configure Options</a:t>
                      </a:r>
                    </a:p>
                  </a:txBody>
                  <a:tcPr marL="50800" marR="50800" marT="38100" marB="38100"/>
                </a:tc>
              </a:tr>
              <a:tr h="370840">
                <a:tc>
                  <a:txBody>
                    <a:bodyPr/>
                    <a:lstStyle/>
                    <a:p>
                      <a:pPr fontAlgn="t"/>
                      <a:r>
                        <a:rPr lang="en-US">
                          <a:solidFill>
                            <a:srgbClr val="000000"/>
                          </a:solidFill>
                        </a:rPr>
                        <a:t>NameNode</a:t>
                      </a:r>
                    </a:p>
                  </a:txBody>
                  <a:tcPr marL="50800" marR="50800" marT="38100" marB="38100"/>
                </a:tc>
                <a:tc>
                  <a:txBody>
                    <a:bodyPr/>
                    <a:lstStyle/>
                    <a:p>
                      <a:pPr fontAlgn="t"/>
                      <a:r>
                        <a:rPr lang="en-US">
                          <a:solidFill>
                            <a:srgbClr val="000000"/>
                          </a:solidFill>
                        </a:rPr>
                        <a:t>HADOOP_NAMENODE_OPTS</a:t>
                      </a:r>
                    </a:p>
                  </a:txBody>
                  <a:tcPr marL="50800" marR="50800" marT="38100" marB="38100"/>
                </a:tc>
              </a:tr>
              <a:tr h="370840">
                <a:tc>
                  <a:txBody>
                    <a:bodyPr/>
                    <a:lstStyle/>
                    <a:p>
                      <a:pPr fontAlgn="t"/>
                      <a:r>
                        <a:rPr lang="en-US">
                          <a:solidFill>
                            <a:srgbClr val="000000"/>
                          </a:solidFill>
                        </a:rPr>
                        <a:t>DataNode</a:t>
                      </a:r>
                    </a:p>
                  </a:txBody>
                  <a:tcPr marL="50800" marR="50800" marT="38100" marB="38100"/>
                </a:tc>
                <a:tc>
                  <a:txBody>
                    <a:bodyPr/>
                    <a:lstStyle/>
                    <a:p>
                      <a:pPr fontAlgn="t"/>
                      <a:r>
                        <a:rPr lang="en-US">
                          <a:solidFill>
                            <a:srgbClr val="000000"/>
                          </a:solidFill>
                        </a:rPr>
                        <a:t>HADOOP_DATANODE_OPTS</a:t>
                      </a:r>
                    </a:p>
                  </a:txBody>
                  <a:tcPr marL="50800" marR="50800" marT="38100" marB="38100"/>
                </a:tc>
              </a:tr>
              <a:tr h="370840">
                <a:tc>
                  <a:txBody>
                    <a:bodyPr/>
                    <a:lstStyle/>
                    <a:p>
                      <a:pPr fontAlgn="t"/>
                      <a:r>
                        <a:rPr lang="en-US">
                          <a:solidFill>
                            <a:srgbClr val="000000"/>
                          </a:solidFill>
                        </a:rPr>
                        <a:t>SecondaryNamenode</a:t>
                      </a:r>
                    </a:p>
                  </a:txBody>
                  <a:tcPr marL="50800" marR="50800" marT="38100" marB="38100"/>
                </a:tc>
                <a:tc>
                  <a:txBody>
                    <a:bodyPr/>
                    <a:lstStyle/>
                    <a:p>
                      <a:pPr fontAlgn="t"/>
                      <a:r>
                        <a:rPr lang="en-US">
                          <a:solidFill>
                            <a:srgbClr val="000000"/>
                          </a:solidFill>
                        </a:rPr>
                        <a:t>HADOOP_SECONDARYNAMENODE_OPTS</a:t>
                      </a:r>
                    </a:p>
                  </a:txBody>
                  <a:tcPr marL="50800" marR="50800" marT="38100" marB="38100"/>
                </a:tc>
              </a:tr>
              <a:tr h="370840">
                <a:tc>
                  <a:txBody>
                    <a:bodyPr/>
                    <a:lstStyle/>
                    <a:p>
                      <a:pPr fontAlgn="t"/>
                      <a:r>
                        <a:rPr lang="en-US">
                          <a:solidFill>
                            <a:srgbClr val="000000"/>
                          </a:solidFill>
                        </a:rPr>
                        <a:t>JobTracker</a:t>
                      </a:r>
                    </a:p>
                  </a:txBody>
                  <a:tcPr marL="50800" marR="50800" marT="38100" marB="38100"/>
                </a:tc>
                <a:tc>
                  <a:txBody>
                    <a:bodyPr/>
                    <a:lstStyle/>
                    <a:p>
                      <a:pPr fontAlgn="t"/>
                      <a:r>
                        <a:rPr lang="en-US">
                          <a:solidFill>
                            <a:srgbClr val="000000"/>
                          </a:solidFill>
                        </a:rPr>
                        <a:t>HADOOP_JOBTRACKER_OPTS</a:t>
                      </a:r>
                    </a:p>
                  </a:txBody>
                  <a:tcPr marL="50800" marR="50800" marT="38100" marB="38100"/>
                </a:tc>
              </a:tr>
              <a:tr h="370840">
                <a:tc>
                  <a:txBody>
                    <a:bodyPr/>
                    <a:lstStyle/>
                    <a:p>
                      <a:pPr fontAlgn="t"/>
                      <a:r>
                        <a:rPr lang="en-US">
                          <a:solidFill>
                            <a:srgbClr val="000000"/>
                          </a:solidFill>
                        </a:rPr>
                        <a:t>TaskTracker</a:t>
                      </a:r>
                    </a:p>
                  </a:txBody>
                  <a:tcPr marL="50800" marR="50800" marT="38100" marB="38100"/>
                </a:tc>
                <a:tc>
                  <a:txBody>
                    <a:bodyPr/>
                    <a:lstStyle/>
                    <a:p>
                      <a:pPr fontAlgn="t"/>
                      <a:r>
                        <a:rPr lang="en-US" dirty="0">
                          <a:solidFill>
                            <a:srgbClr val="000000"/>
                          </a:solidFill>
                        </a:rPr>
                        <a:t>HADOOP_TASKTRACKER_OPTS</a:t>
                      </a:r>
                    </a:p>
                  </a:txBody>
                  <a:tcPr marL="50800" marR="50800" marT="38100" marB="38100"/>
                </a:tc>
              </a:tr>
              <a:tr h="370840">
                <a:tc>
                  <a:txBody>
                    <a:bodyPr/>
                    <a:lstStyle/>
                    <a:p>
                      <a:endParaRPr lang="en-US"/>
                    </a:p>
                  </a:txBody>
                  <a:tcPr marL="121920" marR="121920"/>
                </a:tc>
                <a:tc>
                  <a:txBody>
                    <a:bodyPr/>
                    <a:lstStyle/>
                    <a:p>
                      <a:endParaRPr lang="en-US" dirty="0"/>
                    </a:p>
                  </a:txBody>
                  <a:tcPr marL="121920" marR="121920"/>
                </a:tc>
              </a:tr>
            </a:tbl>
          </a:graphicData>
        </a:graphic>
      </p:graphicFrame>
      <p:sp>
        <p:nvSpPr>
          <p:cNvPr id="5" name="Slide Number Placeholder 4"/>
          <p:cNvSpPr>
            <a:spLocks noGrp="1"/>
          </p:cNvSpPr>
          <p:nvPr>
            <p:ph type="sldNum" sz="quarter" idx="12"/>
          </p:nvPr>
        </p:nvSpPr>
        <p:spPr/>
        <p:txBody>
          <a:bodyPr/>
          <a:lstStyle/>
          <a:p>
            <a:fld id="{6D4302B8-BCB7-4412-85B0-435878ED129B}" type="slidenum">
              <a:rPr lang="en-US" smtClean="0"/>
              <a:pPr/>
              <a:t>105</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602663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Configuring the Hadoop Daemons</a:t>
            </a:r>
            <a:br>
              <a:rPr lang="en-US" dirty="0" smtClean="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r>
              <a:rPr lang="en-US" dirty="0" smtClean="0"/>
              <a:t>Specified in conf/core-site.xml:</a:t>
            </a:r>
          </a:p>
          <a:p>
            <a:endParaRPr lang="en-US" dirty="0" smtClean="0"/>
          </a:p>
          <a:p>
            <a:endParaRPr lang="en-US" dirty="0" smtClean="0"/>
          </a:p>
          <a:p>
            <a:r>
              <a:rPr lang="en-US" dirty="0" smtClean="0"/>
              <a:t>conf/hdfs-site.xml:</a:t>
            </a:r>
            <a:endParaRPr lang="en-US" dirty="0"/>
          </a:p>
        </p:txBody>
      </p:sp>
      <p:graphicFrame>
        <p:nvGraphicFramePr>
          <p:cNvPr id="4" name="Table 3"/>
          <p:cNvGraphicFramePr>
            <a:graphicFrameLocks noGrp="1"/>
          </p:cNvGraphicFramePr>
          <p:nvPr/>
        </p:nvGraphicFramePr>
        <p:xfrm>
          <a:off x="1320800" y="2362200"/>
          <a:ext cx="5418666" cy="741680"/>
        </p:xfrm>
        <a:graphic>
          <a:graphicData uri="http://schemas.openxmlformats.org/drawingml/2006/table">
            <a:tbl>
              <a:tblPr firstRow="1" bandRow="1">
                <a:tableStyleId>{5C22544A-7EE6-4342-B048-85BDC9FD1C3A}</a:tableStyleId>
              </a:tblPr>
              <a:tblGrid>
                <a:gridCol w="2709333"/>
                <a:gridCol w="2709333"/>
              </a:tblGrid>
              <a:tr h="370840">
                <a:tc>
                  <a:txBody>
                    <a:bodyPr/>
                    <a:lstStyle/>
                    <a:p>
                      <a:pPr algn="ctr" fontAlgn="t"/>
                      <a:r>
                        <a:rPr lang="en-US" dirty="0"/>
                        <a:t>Parameter</a:t>
                      </a:r>
                    </a:p>
                  </a:txBody>
                  <a:tcPr marL="50800" marR="50800" marT="38100" marB="38100"/>
                </a:tc>
                <a:tc>
                  <a:txBody>
                    <a:bodyPr/>
                    <a:lstStyle/>
                    <a:p>
                      <a:pPr algn="ctr" fontAlgn="t"/>
                      <a:r>
                        <a:rPr lang="en-US"/>
                        <a:t>Value</a:t>
                      </a:r>
                    </a:p>
                  </a:txBody>
                  <a:tcPr marL="50800" marR="50800" marT="38100" marB="38100"/>
                </a:tc>
              </a:tr>
              <a:tr h="370840">
                <a:tc>
                  <a:txBody>
                    <a:bodyPr/>
                    <a:lstStyle/>
                    <a:p>
                      <a:pPr fontAlgn="t"/>
                      <a:r>
                        <a:rPr lang="en-US" dirty="0">
                          <a:solidFill>
                            <a:srgbClr val="000000"/>
                          </a:solidFill>
                        </a:rPr>
                        <a:t>fs.default.name</a:t>
                      </a:r>
                    </a:p>
                  </a:txBody>
                  <a:tcPr marL="50800" marR="50800" marT="38100" marB="38100"/>
                </a:tc>
                <a:tc>
                  <a:txBody>
                    <a:bodyPr/>
                    <a:lstStyle/>
                    <a:p>
                      <a:pPr fontAlgn="t"/>
                      <a:r>
                        <a:rPr lang="en-US" dirty="0">
                          <a:solidFill>
                            <a:srgbClr val="000000"/>
                          </a:solidFill>
                        </a:rPr>
                        <a:t>URI of </a:t>
                      </a:r>
                      <a:r>
                        <a:rPr lang="en-US" dirty="0" err="1">
                          <a:solidFill>
                            <a:srgbClr val="000000"/>
                          </a:solidFill>
                          <a:latin typeface="Courier New"/>
                        </a:rPr>
                        <a:t>NameNode</a:t>
                      </a:r>
                      <a:r>
                        <a:rPr lang="en-US" dirty="0">
                          <a:solidFill>
                            <a:srgbClr val="000000"/>
                          </a:solidFill>
                        </a:rPr>
                        <a:t>.</a:t>
                      </a:r>
                    </a:p>
                  </a:txBody>
                  <a:tcPr marL="50800" marR="50800" marT="38100" marB="38100"/>
                </a:tc>
              </a:tr>
            </a:tbl>
          </a:graphicData>
        </a:graphic>
      </p:graphicFrame>
      <p:graphicFrame>
        <p:nvGraphicFramePr>
          <p:cNvPr id="5" name="Table 4"/>
          <p:cNvGraphicFramePr>
            <a:graphicFrameLocks noGrp="1"/>
          </p:cNvGraphicFramePr>
          <p:nvPr/>
        </p:nvGraphicFramePr>
        <p:xfrm>
          <a:off x="1320800" y="3962400"/>
          <a:ext cx="9652000" cy="2169160"/>
        </p:xfrm>
        <a:graphic>
          <a:graphicData uri="http://schemas.openxmlformats.org/drawingml/2006/table">
            <a:tbl>
              <a:tblPr firstRow="1" bandRow="1">
                <a:tableStyleId>{5C22544A-7EE6-4342-B048-85BDC9FD1C3A}</a:tableStyleId>
              </a:tblPr>
              <a:tblGrid>
                <a:gridCol w="4826000"/>
                <a:gridCol w="4826000"/>
              </a:tblGrid>
              <a:tr h="370840">
                <a:tc>
                  <a:txBody>
                    <a:bodyPr/>
                    <a:lstStyle/>
                    <a:p>
                      <a:pPr algn="ctr" fontAlgn="t"/>
                      <a:r>
                        <a:rPr lang="en-US" dirty="0"/>
                        <a:t>Parameter</a:t>
                      </a:r>
                    </a:p>
                  </a:txBody>
                  <a:tcPr marL="50800" marR="50800" marT="38100" marB="38100"/>
                </a:tc>
                <a:tc>
                  <a:txBody>
                    <a:bodyPr/>
                    <a:lstStyle/>
                    <a:p>
                      <a:pPr algn="ctr" fontAlgn="t"/>
                      <a:endParaRPr lang="en-US" dirty="0"/>
                    </a:p>
                  </a:txBody>
                  <a:tcPr marL="50800" marR="50800" marT="38100" marB="38100"/>
                </a:tc>
              </a:tr>
              <a:tr h="370840">
                <a:tc>
                  <a:txBody>
                    <a:bodyPr/>
                    <a:lstStyle/>
                    <a:p>
                      <a:pPr fontAlgn="t"/>
                      <a:r>
                        <a:rPr lang="en-US" dirty="0" err="1">
                          <a:solidFill>
                            <a:srgbClr val="000000"/>
                          </a:solidFill>
                        </a:rPr>
                        <a:t>dfs.name.dir</a:t>
                      </a:r>
                      <a:endParaRPr lang="en-US" dirty="0">
                        <a:solidFill>
                          <a:srgbClr val="000000"/>
                        </a:solidFill>
                      </a:endParaRPr>
                    </a:p>
                  </a:txBody>
                  <a:tcPr marL="50800" marR="50800" marT="38100" marB="38100"/>
                </a:tc>
                <a:tc>
                  <a:txBody>
                    <a:bodyPr/>
                    <a:lstStyle/>
                    <a:p>
                      <a:pPr fontAlgn="t"/>
                      <a:r>
                        <a:rPr lang="en-US">
                          <a:solidFill>
                            <a:srgbClr val="000000"/>
                          </a:solidFill>
                        </a:rPr>
                        <a:t>Path on the local filesystem where the </a:t>
                      </a:r>
                      <a:r>
                        <a:rPr lang="en-US">
                          <a:solidFill>
                            <a:srgbClr val="000000"/>
                          </a:solidFill>
                          <a:latin typeface="Courier New"/>
                        </a:rPr>
                        <a:t>NameNode</a:t>
                      </a:r>
                      <a:r>
                        <a:rPr lang="en-US">
                          <a:solidFill>
                            <a:srgbClr val="000000"/>
                          </a:solidFill>
                        </a:rPr>
                        <a:t> stores the namespace and transactions logs persistently.</a:t>
                      </a:r>
                    </a:p>
                  </a:txBody>
                  <a:tcPr marL="50800" marR="50800" marT="38100" marB="38100"/>
                </a:tc>
              </a:tr>
              <a:tr h="370840">
                <a:tc>
                  <a:txBody>
                    <a:bodyPr/>
                    <a:lstStyle/>
                    <a:p>
                      <a:pPr fontAlgn="t"/>
                      <a:r>
                        <a:rPr lang="en-US">
                          <a:solidFill>
                            <a:srgbClr val="000000"/>
                          </a:solidFill>
                        </a:rPr>
                        <a:t>dfs.data.dir</a:t>
                      </a:r>
                    </a:p>
                  </a:txBody>
                  <a:tcPr marL="50800" marR="50800" marT="38100" marB="38100"/>
                </a:tc>
                <a:tc>
                  <a:txBody>
                    <a:bodyPr/>
                    <a:lstStyle/>
                    <a:p>
                      <a:pPr fontAlgn="t"/>
                      <a:r>
                        <a:rPr lang="en-US" dirty="0">
                          <a:solidFill>
                            <a:srgbClr val="000000"/>
                          </a:solidFill>
                        </a:rPr>
                        <a:t>Comma separated list of paths on the local </a:t>
                      </a:r>
                      <a:r>
                        <a:rPr lang="en-US" dirty="0" err="1">
                          <a:solidFill>
                            <a:srgbClr val="000000"/>
                          </a:solidFill>
                        </a:rPr>
                        <a:t>filesystem</a:t>
                      </a:r>
                      <a:r>
                        <a:rPr lang="en-US" dirty="0">
                          <a:solidFill>
                            <a:srgbClr val="000000"/>
                          </a:solidFill>
                        </a:rPr>
                        <a:t> of </a:t>
                      </a:r>
                      <a:r>
                        <a:rPr lang="en-US" dirty="0" err="1">
                          <a:solidFill>
                            <a:srgbClr val="000000"/>
                          </a:solidFill>
                        </a:rPr>
                        <a:t>a</a:t>
                      </a:r>
                      <a:r>
                        <a:rPr lang="en-US" dirty="0" err="1">
                          <a:solidFill>
                            <a:srgbClr val="000000"/>
                          </a:solidFill>
                          <a:latin typeface="Courier New"/>
                        </a:rPr>
                        <a:t>DataNode</a:t>
                      </a:r>
                      <a:r>
                        <a:rPr lang="en-US" dirty="0">
                          <a:solidFill>
                            <a:srgbClr val="000000"/>
                          </a:solidFill>
                        </a:rPr>
                        <a:t> where it should store its blocks.</a:t>
                      </a:r>
                    </a:p>
                  </a:txBody>
                  <a:tcPr marL="50800" marR="50800" marT="38100" marB="38100"/>
                </a:tc>
              </a:tr>
            </a:tbl>
          </a:graphicData>
        </a:graphic>
      </p:graphicFrame>
      <p:sp>
        <p:nvSpPr>
          <p:cNvPr id="7" name="Slide Number Placeholder 6"/>
          <p:cNvSpPr>
            <a:spLocks noGrp="1"/>
          </p:cNvSpPr>
          <p:nvPr>
            <p:ph type="sldNum" sz="quarter" idx="12"/>
          </p:nvPr>
        </p:nvSpPr>
        <p:spPr/>
        <p:txBody>
          <a:bodyPr/>
          <a:lstStyle/>
          <a:p>
            <a:fld id="{6D4302B8-BCB7-4412-85B0-435878ED129B}" type="slidenum">
              <a:rPr lang="en-US" smtClean="0"/>
              <a:pPr/>
              <a:t>106</a:t>
            </a:fld>
            <a:endParaRPr lang="en-US"/>
          </a:p>
        </p:txBody>
      </p:sp>
      <p:pic>
        <p:nvPicPr>
          <p:cNvPr id="8"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9" name="Footer Placeholder 8"/>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40627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52401"/>
            <a:ext cx="10972800" cy="5668963"/>
          </a:xfrm>
        </p:spPr>
        <p:txBody>
          <a:bodyPr/>
          <a:lstStyle/>
          <a:p>
            <a:r>
              <a:rPr lang="en-US" dirty="0" smtClean="0"/>
              <a:t>conf/mapred-site.xml: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36164023"/>
              </p:ext>
            </p:extLst>
          </p:nvPr>
        </p:nvGraphicFramePr>
        <p:xfrm>
          <a:off x="304800" y="609600"/>
          <a:ext cx="11887200" cy="4881880"/>
        </p:xfrm>
        <a:graphic>
          <a:graphicData uri="http://schemas.openxmlformats.org/drawingml/2006/table">
            <a:tbl>
              <a:tblPr firstRow="1" bandRow="1">
                <a:tableStyleId>{5C22544A-7EE6-4342-B048-85BDC9FD1C3A}</a:tableStyleId>
              </a:tblPr>
              <a:tblGrid>
                <a:gridCol w="5943600"/>
                <a:gridCol w="5943600"/>
              </a:tblGrid>
              <a:tr h="370840">
                <a:tc>
                  <a:txBody>
                    <a:bodyPr/>
                    <a:lstStyle/>
                    <a:p>
                      <a:pPr algn="ctr" fontAlgn="t"/>
                      <a:r>
                        <a:rPr lang="en-US" dirty="0"/>
                        <a:t>Parameter</a:t>
                      </a:r>
                    </a:p>
                  </a:txBody>
                  <a:tcPr marL="50800" marR="50800" marT="38100" marB="38100"/>
                </a:tc>
                <a:tc>
                  <a:txBody>
                    <a:bodyPr/>
                    <a:lstStyle/>
                    <a:p>
                      <a:pPr algn="ctr" fontAlgn="t"/>
                      <a:r>
                        <a:rPr lang="en-US"/>
                        <a:t>Value</a:t>
                      </a:r>
                    </a:p>
                  </a:txBody>
                  <a:tcPr marL="50800" marR="50800" marT="38100" marB="38100"/>
                </a:tc>
              </a:tr>
              <a:tr h="370840">
                <a:tc>
                  <a:txBody>
                    <a:bodyPr/>
                    <a:lstStyle/>
                    <a:p>
                      <a:pPr fontAlgn="t"/>
                      <a:r>
                        <a:rPr lang="en-US">
                          <a:solidFill>
                            <a:srgbClr val="000000"/>
                          </a:solidFill>
                        </a:rPr>
                        <a:t>mapred.job.tracker</a:t>
                      </a:r>
                    </a:p>
                  </a:txBody>
                  <a:tcPr marL="50800" marR="50800" marT="38100" marB="38100"/>
                </a:tc>
                <a:tc>
                  <a:txBody>
                    <a:bodyPr/>
                    <a:lstStyle/>
                    <a:p>
                      <a:pPr fontAlgn="t"/>
                      <a:r>
                        <a:rPr lang="en-US">
                          <a:solidFill>
                            <a:srgbClr val="000000"/>
                          </a:solidFill>
                        </a:rPr>
                        <a:t>Host or IP and port of </a:t>
                      </a:r>
                      <a:r>
                        <a:rPr lang="en-US">
                          <a:solidFill>
                            <a:srgbClr val="000000"/>
                          </a:solidFill>
                          <a:latin typeface="Courier New"/>
                        </a:rPr>
                        <a:t>JobTracker</a:t>
                      </a:r>
                      <a:r>
                        <a:rPr lang="en-US">
                          <a:solidFill>
                            <a:srgbClr val="000000"/>
                          </a:solidFill>
                        </a:rPr>
                        <a:t>.</a:t>
                      </a:r>
                    </a:p>
                  </a:txBody>
                  <a:tcPr marL="50800" marR="50800" marT="38100" marB="38100"/>
                </a:tc>
              </a:tr>
              <a:tr h="370840">
                <a:tc>
                  <a:txBody>
                    <a:bodyPr/>
                    <a:lstStyle/>
                    <a:p>
                      <a:pPr fontAlgn="t"/>
                      <a:r>
                        <a:rPr lang="en-US" dirty="0" err="1">
                          <a:solidFill>
                            <a:srgbClr val="000000"/>
                          </a:solidFill>
                        </a:rPr>
                        <a:t>mapred.system.dir</a:t>
                      </a:r>
                      <a:endParaRPr lang="en-US" dirty="0">
                        <a:solidFill>
                          <a:srgbClr val="000000"/>
                        </a:solidFill>
                      </a:endParaRPr>
                    </a:p>
                  </a:txBody>
                  <a:tcPr marL="50800" marR="50800" marT="38100" marB="38100"/>
                </a:tc>
                <a:tc>
                  <a:txBody>
                    <a:bodyPr/>
                    <a:lstStyle/>
                    <a:p>
                      <a:pPr fontAlgn="t"/>
                      <a:r>
                        <a:rPr lang="en-US" dirty="0">
                          <a:solidFill>
                            <a:srgbClr val="000000"/>
                          </a:solidFill>
                        </a:rPr>
                        <a:t>Path on the HDFS </a:t>
                      </a:r>
                      <a:r>
                        <a:rPr lang="en-US" dirty="0" smtClean="0">
                          <a:solidFill>
                            <a:srgbClr val="000000"/>
                          </a:solidFill>
                        </a:rPr>
                        <a:t> </a:t>
                      </a:r>
                      <a:r>
                        <a:rPr lang="en-US" dirty="0">
                          <a:solidFill>
                            <a:srgbClr val="000000"/>
                          </a:solidFill>
                        </a:rPr>
                        <a:t>where the </a:t>
                      </a:r>
                      <a:r>
                        <a:rPr lang="en-US" dirty="0" err="1">
                          <a:solidFill>
                            <a:srgbClr val="000000"/>
                          </a:solidFill>
                        </a:rPr>
                        <a:t>MapReduce</a:t>
                      </a:r>
                      <a:r>
                        <a:rPr lang="en-US" dirty="0">
                          <a:solidFill>
                            <a:srgbClr val="000000"/>
                          </a:solidFill>
                        </a:rPr>
                        <a:t> framework stores system files e.g. </a:t>
                      </a:r>
                      <a:r>
                        <a:rPr lang="en-US" dirty="0">
                          <a:solidFill>
                            <a:srgbClr val="000000"/>
                          </a:solidFill>
                          <a:latin typeface="Courier New"/>
                        </a:rPr>
                        <a:t>/</a:t>
                      </a:r>
                      <a:r>
                        <a:rPr lang="en-US" dirty="0" err="1">
                          <a:solidFill>
                            <a:srgbClr val="000000"/>
                          </a:solidFill>
                          <a:latin typeface="Courier New"/>
                        </a:rPr>
                        <a:t>hadoop</a:t>
                      </a:r>
                      <a:r>
                        <a:rPr lang="en-US" dirty="0">
                          <a:solidFill>
                            <a:srgbClr val="000000"/>
                          </a:solidFill>
                          <a:latin typeface="Courier New"/>
                        </a:rPr>
                        <a:t>/</a:t>
                      </a:r>
                      <a:r>
                        <a:rPr lang="en-US" dirty="0" err="1">
                          <a:solidFill>
                            <a:srgbClr val="000000"/>
                          </a:solidFill>
                          <a:latin typeface="Courier New"/>
                        </a:rPr>
                        <a:t>mapred</a:t>
                      </a:r>
                      <a:r>
                        <a:rPr lang="en-US" dirty="0">
                          <a:solidFill>
                            <a:srgbClr val="000000"/>
                          </a:solidFill>
                          <a:latin typeface="Courier New"/>
                        </a:rPr>
                        <a:t>/system/</a:t>
                      </a:r>
                      <a:r>
                        <a:rPr lang="en-US" dirty="0">
                          <a:solidFill>
                            <a:srgbClr val="000000"/>
                          </a:solidFill>
                        </a:rPr>
                        <a:t>.</a:t>
                      </a:r>
                    </a:p>
                  </a:txBody>
                  <a:tcPr marL="50800" marR="50800" marT="38100" marB="38100"/>
                </a:tc>
              </a:tr>
              <a:tr h="370840">
                <a:tc>
                  <a:txBody>
                    <a:bodyPr/>
                    <a:lstStyle/>
                    <a:p>
                      <a:pPr fontAlgn="t"/>
                      <a:r>
                        <a:rPr lang="en-US">
                          <a:solidFill>
                            <a:srgbClr val="000000"/>
                          </a:solidFill>
                        </a:rPr>
                        <a:t>mapred.local.dir</a:t>
                      </a:r>
                    </a:p>
                  </a:txBody>
                  <a:tcPr marL="50800" marR="50800" marT="38100" marB="38100"/>
                </a:tc>
                <a:tc>
                  <a:txBody>
                    <a:bodyPr/>
                    <a:lstStyle/>
                    <a:p>
                      <a:pPr fontAlgn="t"/>
                      <a:r>
                        <a:rPr lang="en-US">
                          <a:solidFill>
                            <a:srgbClr val="000000"/>
                          </a:solidFill>
                        </a:rPr>
                        <a:t>Comma-separated list of paths on the local filesystem where temporary MapReduce data is written.</a:t>
                      </a:r>
                    </a:p>
                  </a:txBody>
                  <a:tcPr marL="50800" marR="50800" marT="38100" marB="38100"/>
                </a:tc>
              </a:tr>
              <a:tr h="370840">
                <a:tc>
                  <a:txBody>
                    <a:bodyPr/>
                    <a:lstStyle/>
                    <a:p>
                      <a:pPr fontAlgn="t"/>
                      <a:r>
                        <a:rPr lang="en-US">
                          <a:solidFill>
                            <a:srgbClr val="000000"/>
                          </a:solidFill>
                        </a:rPr>
                        <a:t>mapred.tasktracker.{map|reduce}.tasks.maximum</a:t>
                      </a:r>
                    </a:p>
                  </a:txBody>
                  <a:tcPr marL="50800" marR="50800" marT="38100" marB="38100"/>
                </a:tc>
                <a:tc>
                  <a:txBody>
                    <a:bodyPr/>
                    <a:lstStyle/>
                    <a:p>
                      <a:pPr fontAlgn="t"/>
                      <a:r>
                        <a:rPr lang="en-US">
                          <a:solidFill>
                            <a:srgbClr val="000000"/>
                          </a:solidFill>
                        </a:rPr>
                        <a:t>The maximum number of MapReduce tasks, which are run simultaneously on a given </a:t>
                      </a:r>
                      <a:r>
                        <a:rPr lang="en-US">
                          <a:solidFill>
                            <a:srgbClr val="000000"/>
                          </a:solidFill>
                          <a:latin typeface="Courier New"/>
                        </a:rPr>
                        <a:t>TaskTracker</a:t>
                      </a:r>
                      <a:r>
                        <a:rPr lang="en-US">
                          <a:solidFill>
                            <a:srgbClr val="000000"/>
                          </a:solidFill>
                        </a:rPr>
                        <a:t>, individually.</a:t>
                      </a:r>
                    </a:p>
                  </a:txBody>
                  <a:tcPr marL="50800" marR="50800" marT="38100" marB="38100"/>
                </a:tc>
              </a:tr>
              <a:tr h="370840">
                <a:tc>
                  <a:txBody>
                    <a:bodyPr/>
                    <a:lstStyle/>
                    <a:p>
                      <a:pPr fontAlgn="t"/>
                      <a:r>
                        <a:rPr lang="en-US">
                          <a:solidFill>
                            <a:srgbClr val="000000"/>
                          </a:solidFill>
                        </a:rPr>
                        <a:t>dfs.hosts/dfs.hosts.exclude</a:t>
                      </a:r>
                    </a:p>
                  </a:txBody>
                  <a:tcPr marL="50800" marR="50800" marT="38100" marB="38100"/>
                </a:tc>
                <a:tc>
                  <a:txBody>
                    <a:bodyPr/>
                    <a:lstStyle/>
                    <a:p>
                      <a:pPr fontAlgn="t"/>
                      <a:r>
                        <a:rPr lang="en-US" dirty="0">
                          <a:solidFill>
                            <a:srgbClr val="000000"/>
                          </a:solidFill>
                        </a:rPr>
                        <a:t>List of permitted/excluded </a:t>
                      </a:r>
                      <a:r>
                        <a:rPr lang="en-US" dirty="0" err="1">
                          <a:solidFill>
                            <a:srgbClr val="000000"/>
                          </a:solidFill>
                        </a:rPr>
                        <a:t>DataNodes</a:t>
                      </a:r>
                      <a:r>
                        <a:rPr lang="en-US" dirty="0">
                          <a:solidFill>
                            <a:srgbClr val="000000"/>
                          </a:solidFill>
                        </a:rPr>
                        <a:t>.</a:t>
                      </a:r>
                    </a:p>
                  </a:txBody>
                  <a:tcPr marL="50800" marR="50800" marT="38100" marB="38100"/>
                </a:tc>
              </a:tr>
              <a:tr h="370840">
                <a:tc>
                  <a:txBody>
                    <a:bodyPr/>
                    <a:lstStyle/>
                    <a:p>
                      <a:pPr fontAlgn="t"/>
                      <a:r>
                        <a:rPr lang="en-US">
                          <a:solidFill>
                            <a:srgbClr val="000000"/>
                          </a:solidFill>
                        </a:rPr>
                        <a:t>mapred.hosts/mapred.hosts.exclude</a:t>
                      </a:r>
                    </a:p>
                  </a:txBody>
                  <a:tcPr marL="50800" marR="50800" marT="38100" marB="38100"/>
                </a:tc>
                <a:tc>
                  <a:txBody>
                    <a:bodyPr/>
                    <a:lstStyle/>
                    <a:p>
                      <a:pPr fontAlgn="t"/>
                      <a:r>
                        <a:rPr lang="en-US">
                          <a:solidFill>
                            <a:srgbClr val="000000"/>
                          </a:solidFill>
                        </a:rPr>
                        <a:t>List of permitted/excluded TaskTrackers.</a:t>
                      </a:r>
                    </a:p>
                  </a:txBody>
                  <a:tcPr marL="50800" marR="50800" marT="38100" marB="38100"/>
                </a:tc>
              </a:tr>
              <a:tr h="370840">
                <a:tc>
                  <a:txBody>
                    <a:bodyPr/>
                    <a:lstStyle/>
                    <a:p>
                      <a:pPr fontAlgn="t"/>
                      <a:r>
                        <a:rPr lang="en-US">
                          <a:solidFill>
                            <a:srgbClr val="000000"/>
                          </a:solidFill>
                        </a:rPr>
                        <a:t>mapred.queue.names</a:t>
                      </a:r>
                    </a:p>
                  </a:txBody>
                  <a:tcPr marL="50800" marR="50800" marT="38100" marB="38100"/>
                </a:tc>
                <a:tc>
                  <a:txBody>
                    <a:bodyPr/>
                    <a:lstStyle/>
                    <a:p>
                      <a:pPr fontAlgn="t"/>
                      <a:r>
                        <a:rPr lang="en-US">
                          <a:solidFill>
                            <a:srgbClr val="000000"/>
                          </a:solidFill>
                        </a:rPr>
                        <a:t>Comma separated list of queues to which jobs can be submitted.</a:t>
                      </a:r>
                    </a:p>
                  </a:txBody>
                  <a:tcPr marL="50800" marR="50800" marT="38100" marB="38100"/>
                </a:tc>
              </a:tr>
              <a:tr h="370840">
                <a:tc>
                  <a:txBody>
                    <a:bodyPr/>
                    <a:lstStyle/>
                    <a:p>
                      <a:pPr fontAlgn="t"/>
                      <a:r>
                        <a:rPr lang="en-US" dirty="0" err="1">
                          <a:solidFill>
                            <a:srgbClr val="000000"/>
                          </a:solidFill>
                        </a:rPr>
                        <a:t>mapred.acls.enabled</a:t>
                      </a:r>
                      <a:endParaRPr lang="en-US" dirty="0">
                        <a:solidFill>
                          <a:srgbClr val="000000"/>
                        </a:solidFill>
                      </a:endParaRPr>
                    </a:p>
                  </a:txBody>
                  <a:tcPr marL="50800" marR="50800" marT="38100" marB="38100"/>
                </a:tc>
                <a:tc>
                  <a:txBody>
                    <a:bodyPr/>
                    <a:lstStyle/>
                    <a:p>
                      <a:pPr fontAlgn="t"/>
                      <a:r>
                        <a:rPr lang="en-US" dirty="0">
                          <a:solidFill>
                            <a:srgbClr val="000000"/>
                          </a:solidFill>
                        </a:rPr>
                        <a:t>Boolean, specifying whether checks for queue ACLs and job ACLs are to be done for authorizing users for doing queue operations and job operations</a:t>
                      </a:r>
                    </a:p>
                  </a:txBody>
                  <a:tcPr marL="50800" marR="50800" marT="38100" marB="38100"/>
                </a:tc>
              </a:tr>
            </a:tbl>
          </a:graphicData>
        </a:graphic>
      </p:graphicFrame>
      <p:sp>
        <p:nvSpPr>
          <p:cNvPr id="5" name="Slide Number Placeholder 4"/>
          <p:cNvSpPr>
            <a:spLocks noGrp="1"/>
          </p:cNvSpPr>
          <p:nvPr>
            <p:ph type="sldNum" sz="quarter" idx="12"/>
          </p:nvPr>
        </p:nvSpPr>
        <p:spPr/>
        <p:txBody>
          <a:bodyPr/>
          <a:lstStyle/>
          <a:p>
            <a:fld id="{6D4302B8-BCB7-4412-85B0-435878ED129B}" type="slidenum">
              <a:rPr lang="en-US" smtClean="0"/>
              <a:pPr/>
              <a:t>107</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848797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
            <a:ext cx="10972800" cy="6126163"/>
          </a:xfrm>
        </p:spPr>
        <p:txBody>
          <a:bodyPr/>
          <a:lstStyle/>
          <a:p>
            <a:r>
              <a:rPr lang="en-US" dirty="0" smtClean="0"/>
              <a:t>conf/mapred-queue-acls.xml</a:t>
            </a:r>
            <a:endParaRPr lang="en-US" dirty="0"/>
          </a:p>
        </p:txBody>
      </p:sp>
      <p:graphicFrame>
        <p:nvGraphicFramePr>
          <p:cNvPr id="4" name="Table 3"/>
          <p:cNvGraphicFramePr>
            <a:graphicFrameLocks noGrp="1"/>
          </p:cNvGraphicFramePr>
          <p:nvPr/>
        </p:nvGraphicFramePr>
        <p:xfrm>
          <a:off x="304800" y="914400"/>
          <a:ext cx="10261600" cy="2265680"/>
        </p:xfrm>
        <a:graphic>
          <a:graphicData uri="http://schemas.openxmlformats.org/drawingml/2006/table">
            <a:tbl>
              <a:tblPr firstRow="1" bandRow="1">
                <a:tableStyleId>{5C22544A-7EE6-4342-B048-85BDC9FD1C3A}</a:tableStyleId>
              </a:tblPr>
              <a:tblGrid>
                <a:gridCol w="5130800"/>
                <a:gridCol w="5130800"/>
              </a:tblGrid>
              <a:tr h="370840">
                <a:tc>
                  <a:txBody>
                    <a:bodyPr/>
                    <a:lstStyle/>
                    <a:p>
                      <a:pPr algn="ctr" fontAlgn="t"/>
                      <a:r>
                        <a:rPr lang="en-US" dirty="0"/>
                        <a:t>Parameter</a:t>
                      </a:r>
                    </a:p>
                  </a:txBody>
                  <a:tcPr marL="50800" marR="50800" marT="38100" marB="38100"/>
                </a:tc>
                <a:tc>
                  <a:txBody>
                    <a:bodyPr/>
                    <a:lstStyle/>
                    <a:p>
                      <a:pPr algn="ctr" fontAlgn="t"/>
                      <a:r>
                        <a:rPr lang="en-US"/>
                        <a:t>Value</a:t>
                      </a:r>
                    </a:p>
                  </a:txBody>
                  <a:tcPr marL="50800" marR="50800" marT="38100" marB="38100"/>
                </a:tc>
              </a:tr>
              <a:tr h="370840">
                <a:tc>
                  <a:txBody>
                    <a:bodyPr/>
                    <a:lstStyle/>
                    <a:p>
                      <a:pPr fontAlgn="t"/>
                      <a:r>
                        <a:rPr lang="en-US">
                          <a:solidFill>
                            <a:srgbClr val="000000"/>
                          </a:solidFill>
                        </a:rPr>
                        <a:t>mapred.queue.</a:t>
                      </a:r>
                      <a:r>
                        <a:rPr lang="en-US" i="1">
                          <a:solidFill>
                            <a:srgbClr val="000000"/>
                          </a:solidFill>
                        </a:rPr>
                        <a:t>queue-name</a:t>
                      </a:r>
                      <a:r>
                        <a:rPr lang="en-US">
                          <a:solidFill>
                            <a:srgbClr val="000000"/>
                          </a:solidFill>
                        </a:rPr>
                        <a:t>.acl-submit-job</a:t>
                      </a:r>
                    </a:p>
                  </a:txBody>
                  <a:tcPr marL="50800" marR="50800" marT="38100" marB="38100"/>
                </a:tc>
                <a:tc>
                  <a:txBody>
                    <a:bodyPr/>
                    <a:lstStyle/>
                    <a:p>
                      <a:pPr fontAlgn="t"/>
                      <a:r>
                        <a:rPr lang="en-US">
                          <a:solidFill>
                            <a:srgbClr val="000000"/>
                          </a:solidFill>
                        </a:rPr>
                        <a:t>List of users and groups that can submit jobs to the specified </a:t>
                      </a:r>
                      <a:r>
                        <a:rPr lang="en-US" i="1">
                          <a:solidFill>
                            <a:srgbClr val="000000"/>
                          </a:solidFill>
                        </a:rPr>
                        <a:t>queue-name</a:t>
                      </a:r>
                      <a:r>
                        <a:rPr lang="en-US">
                          <a:solidFill>
                            <a:srgbClr val="000000"/>
                          </a:solidFill>
                        </a:rPr>
                        <a:t>.</a:t>
                      </a:r>
                    </a:p>
                  </a:txBody>
                  <a:tcPr marL="50800" marR="50800" marT="38100" marB="38100"/>
                </a:tc>
              </a:tr>
              <a:tr h="370840">
                <a:tc>
                  <a:txBody>
                    <a:bodyPr/>
                    <a:lstStyle/>
                    <a:p>
                      <a:pPr fontAlgn="t"/>
                      <a:r>
                        <a:rPr lang="en-US">
                          <a:solidFill>
                            <a:srgbClr val="000000"/>
                          </a:solidFill>
                        </a:rPr>
                        <a:t>mapred.queue.</a:t>
                      </a:r>
                      <a:r>
                        <a:rPr lang="en-US" i="1">
                          <a:solidFill>
                            <a:srgbClr val="000000"/>
                          </a:solidFill>
                        </a:rPr>
                        <a:t>queue-name</a:t>
                      </a:r>
                      <a:r>
                        <a:rPr lang="en-US">
                          <a:solidFill>
                            <a:srgbClr val="000000"/>
                          </a:solidFill>
                        </a:rPr>
                        <a:t>.acl-administer-jobs</a:t>
                      </a:r>
                    </a:p>
                  </a:txBody>
                  <a:tcPr marL="50800" marR="50800" marT="38100" marB="38100"/>
                </a:tc>
                <a:tc>
                  <a:txBody>
                    <a:bodyPr/>
                    <a:lstStyle/>
                    <a:p>
                      <a:pPr fontAlgn="t"/>
                      <a:r>
                        <a:rPr lang="en-US">
                          <a:solidFill>
                            <a:srgbClr val="000000"/>
                          </a:solidFill>
                        </a:rPr>
                        <a:t>List of users and groups that can view job details, change the priority or kill jobs that have been submitted to the specified </a:t>
                      </a:r>
                      <a:r>
                        <a:rPr lang="en-US" i="1">
                          <a:solidFill>
                            <a:srgbClr val="000000"/>
                          </a:solidFill>
                        </a:rPr>
                        <a:t>queue-name</a:t>
                      </a:r>
                      <a:r>
                        <a:rPr lang="en-US">
                          <a:solidFill>
                            <a:srgbClr val="000000"/>
                          </a:solidFill>
                        </a:rPr>
                        <a:t>.</a:t>
                      </a:r>
                    </a:p>
                  </a:txBody>
                  <a:tcPr marL="50800" marR="50800" marT="38100" marB="38100"/>
                </a:tc>
              </a:tr>
              <a:tr h="370840">
                <a:tc>
                  <a:txBody>
                    <a:bodyPr/>
                    <a:lstStyle/>
                    <a:p>
                      <a:endParaRPr lang="en-US"/>
                    </a:p>
                  </a:txBody>
                  <a:tcPr marL="121920" marR="121920"/>
                </a:tc>
                <a:tc>
                  <a:txBody>
                    <a:bodyPr/>
                    <a:lstStyle/>
                    <a:p>
                      <a:endParaRPr lang="en-US" dirty="0"/>
                    </a:p>
                  </a:txBody>
                  <a:tcPr marL="121920" marR="121920"/>
                </a:tc>
              </a:tr>
            </a:tbl>
          </a:graphicData>
        </a:graphic>
      </p:graphicFrame>
      <p:sp>
        <p:nvSpPr>
          <p:cNvPr id="5" name="Slide Number Placeholder 4"/>
          <p:cNvSpPr>
            <a:spLocks noGrp="1"/>
          </p:cNvSpPr>
          <p:nvPr>
            <p:ph type="sldNum" sz="quarter" idx="12"/>
          </p:nvPr>
        </p:nvSpPr>
        <p:spPr/>
        <p:txBody>
          <a:bodyPr/>
          <a:lstStyle/>
          <a:p>
            <a:fld id="{6D4302B8-BCB7-4412-85B0-435878ED129B}" type="slidenum">
              <a:rPr lang="en-US" smtClean="0"/>
              <a:pPr/>
              <a:t>108</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331710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Hadoop Cluster Modes</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spcBef>
                <a:spcPts val="1800"/>
              </a:spcBef>
            </a:pPr>
            <a:r>
              <a:rPr lang="en-US" sz="2400" dirty="0" smtClean="0">
                <a:latin typeface="Arial" pitchFamily="34" charset="0"/>
                <a:cs typeface="Arial" pitchFamily="34" charset="0"/>
              </a:rPr>
              <a:t>Standalone mode</a:t>
            </a:r>
          </a:p>
          <a:p>
            <a:pPr>
              <a:spcBef>
                <a:spcPts val="1800"/>
              </a:spcBef>
            </a:pPr>
            <a:r>
              <a:rPr lang="en-US" sz="2400" dirty="0" smtClean="0">
                <a:latin typeface="Arial" pitchFamily="34" charset="0"/>
                <a:cs typeface="Arial" pitchFamily="34" charset="0"/>
              </a:rPr>
              <a:t>Single node  cluster/Pseudo distributed mode</a:t>
            </a:r>
          </a:p>
          <a:p>
            <a:pPr>
              <a:spcBef>
                <a:spcPts val="1800"/>
              </a:spcBef>
            </a:pPr>
            <a:r>
              <a:rPr lang="en-US" sz="2400" dirty="0" smtClean="0">
                <a:latin typeface="Arial" pitchFamily="34" charset="0"/>
                <a:cs typeface="Arial" pitchFamily="34" charset="0"/>
              </a:rPr>
              <a:t>Multi node cluster/ Fully Distributed mode</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109</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32461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Why Hadoop?</a:t>
            </a:r>
          </a:p>
        </p:txBody>
      </p:sp>
      <p:sp>
        <p:nvSpPr>
          <p:cNvPr id="7171" name="Content Placeholder 4"/>
          <p:cNvSpPr>
            <a:spLocks noGrp="1"/>
          </p:cNvSpPr>
          <p:nvPr>
            <p:ph idx="1"/>
          </p:nvPr>
        </p:nvSpPr>
        <p:spPr>
          <a:xfrm>
            <a:off x="304800" y="914400"/>
            <a:ext cx="11582400" cy="5715000"/>
          </a:xfrm>
        </p:spPr>
        <p:txBody>
          <a:bodyPr/>
          <a:lstStyle/>
          <a:p>
            <a:pPr eaLnBrk="1" hangingPunct="1">
              <a:spcBef>
                <a:spcPts val="1000"/>
              </a:spcBef>
              <a:buFont typeface="Wingdings" pitchFamily="2" charset="2"/>
              <a:buChar char="§"/>
            </a:pPr>
            <a:r>
              <a:rPr lang="en-US" sz="2400" dirty="0" smtClean="0">
                <a:latin typeface="Arial" charset="0"/>
                <a:cs typeface="Arial" charset="0"/>
              </a:rPr>
              <a:t>Move beyond rigid legacy frameworks. </a:t>
            </a:r>
          </a:p>
          <a:p>
            <a:pPr lvl="1" eaLnBrk="1" hangingPunct="1">
              <a:spcBef>
                <a:spcPts val="1000"/>
              </a:spcBef>
              <a:buFont typeface="Wingdings" pitchFamily="2" charset="2"/>
              <a:buChar char="§"/>
            </a:pPr>
            <a:r>
              <a:rPr lang="en-US" sz="2000" dirty="0" smtClean="0">
                <a:latin typeface="Arial" charset="0"/>
                <a:cs typeface="Arial" charset="0"/>
              </a:rPr>
              <a:t>Hadoop handles any </a:t>
            </a:r>
            <a:r>
              <a:rPr lang="en-US" sz="2000" dirty="0" err="1" smtClean="0">
                <a:latin typeface="Arial" charset="0"/>
                <a:cs typeface="Arial" charset="0"/>
              </a:rPr>
              <a:t>datatype</a:t>
            </a:r>
            <a:r>
              <a:rPr lang="en-US" sz="2000" dirty="0" smtClean="0">
                <a:latin typeface="Arial" charset="0"/>
                <a:cs typeface="Arial" charset="0"/>
              </a:rPr>
              <a:t>, in any quantity</a:t>
            </a:r>
          </a:p>
          <a:p>
            <a:pPr lvl="1" eaLnBrk="1" hangingPunct="1">
              <a:spcBef>
                <a:spcPts val="1000"/>
              </a:spcBef>
              <a:buFont typeface="Wingdings" pitchFamily="2" charset="2"/>
              <a:buChar char="§"/>
            </a:pPr>
            <a:r>
              <a:rPr lang="en-US" sz="2000" dirty="0" smtClean="0">
                <a:latin typeface="Arial" charset="0"/>
                <a:cs typeface="Arial" charset="0"/>
              </a:rPr>
              <a:t>Structured, Unstructured </a:t>
            </a:r>
          </a:p>
          <a:p>
            <a:pPr lvl="1" eaLnBrk="1" hangingPunct="1">
              <a:spcBef>
                <a:spcPts val="1000"/>
              </a:spcBef>
              <a:buFont typeface="Wingdings" pitchFamily="2" charset="2"/>
              <a:buChar char="§"/>
            </a:pPr>
            <a:r>
              <a:rPr lang="en-US" sz="2000" dirty="0" smtClean="0">
                <a:latin typeface="Arial" charset="0"/>
                <a:cs typeface="Arial" charset="0"/>
              </a:rPr>
              <a:t>Schema, no schema </a:t>
            </a:r>
          </a:p>
          <a:p>
            <a:pPr lvl="1" eaLnBrk="1" hangingPunct="1">
              <a:spcBef>
                <a:spcPts val="1000"/>
              </a:spcBef>
              <a:buFont typeface="Wingdings" pitchFamily="2" charset="2"/>
              <a:buChar char="§"/>
            </a:pPr>
            <a:r>
              <a:rPr lang="en-US" sz="2000" dirty="0" smtClean="0">
                <a:latin typeface="Arial" charset="0"/>
                <a:cs typeface="Arial" charset="0"/>
              </a:rPr>
              <a:t>High volume, low volume</a:t>
            </a:r>
          </a:p>
          <a:p>
            <a:pPr lvl="1" eaLnBrk="1" hangingPunct="1">
              <a:spcBef>
                <a:spcPts val="1000"/>
              </a:spcBef>
              <a:buFont typeface="Wingdings" pitchFamily="2" charset="2"/>
              <a:buChar char="§"/>
            </a:pPr>
            <a:r>
              <a:rPr lang="en-US" sz="2000" dirty="0" smtClean="0">
                <a:latin typeface="Arial" charset="0"/>
                <a:cs typeface="Arial" charset="0"/>
              </a:rPr>
              <a:t>All kinds of analytic applications </a:t>
            </a:r>
          </a:p>
          <a:p>
            <a:pPr eaLnBrk="1" hangingPunct="1">
              <a:spcBef>
                <a:spcPts val="1000"/>
              </a:spcBef>
              <a:buFont typeface="Wingdings" pitchFamily="2" charset="2"/>
              <a:buChar char="§"/>
            </a:pPr>
            <a:r>
              <a:rPr lang="en-US" sz="2400" dirty="0" smtClean="0">
                <a:latin typeface="Arial" charset="0"/>
                <a:cs typeface="Arial" charset="0"/>
              </a:rPr>
              <a:t>Hadoop grows with your business </a:t>
            </a:r>
          </a:p>
          <a:p>
            <a:pPr lvl="1" eaLnBrk="1" hangingPunct="1">
              <a:spcBef>
                <a:spcPts val="1000"/>
              </a:spcBef>
              <a:buFont typeface="Wingdings" pitchFamily="2" charset="2"/>
              <a:buChar char="§"/>
            </a:pPr>
            <a:r>
              <a:rPr lang="en-US" sz="2000" dirty="0" smtClean="0">
                <a:latin typeface="Arial" charset="0"/>
                <a:cs typeface="Arial" charset="0"/>
              </a:rPr>
              <a:t>Proven at petabyte scale </a:t>
            </a:r>
          </a:p>
          <a:p>
            <a:pPr lvl="1" eaLnBrk="1" hangingPunct="1">
              <a:spcBef>
                <a:spcPts val="1000"/>
              </a:spcBef>
              <a:buFont typeface="Wingdings" pitchFamily="2" charset="2"/>
              <a:buChar char="§"/>
            </a:pPr>
            <a:r>
              <a:rPr lang="en-US" sz="2000" dirty="0" smtClean="0">
                <a:latin typeface="Arial" charset="0"/>
                <a:cs typeface="Arial" charset="0"/>
              </a:rPr>
              <a:t>Capacity and performance grow simultaneously </a:t>
            </a:r>
          </a:p>
          <a:p>
            <a:pPr lvl="1" eaLnBrk="1" hangingPunct="1">
              <a:spcBef>
                <a:spcPts val="1000"/>
              </a:spcBef>
              <a:buFont typeface="Wingdings" pitchFamily="2" charset="2"/>
              <a:buChar char="§"/>
            </a:pPr>
            <a:r>
              <a:rPr lang="en-US" sz="2000" dirty="0" smtClean="0">
                <a:latin typeface="Arial" charset="0"/>
                <a:cs typeface="Arial" charset="0"/>
              </a:rPr>
              <a:t>Leverages commodity hardware to mitigate costs</a:t>
            </a:r>
          </a:p>
          <a:p>
            <a:pPr eaLnBrk="1" hangingPunct="1">
              <a:spcBef>
                <a:spcPts val="1000"/>
              </a:spcBef>
              <a:buFont typeface="Wingdings" pitchFamily="2" charset="2"/>
              <a:buChar char="§"/>
            </a:pPr>
            <a:r>
              <a:rPr lang="en-US" sz="2400" dirty="0" smtClean="0">
                <a:latin typeface="Arial" charset="0"/>
                <a:cs typeface="Arial" charset="0"/>
              </a:rPr>
              <a:t>Hadoop is 100% Apache ® licensed and open source </a:t>
            </a:r>
          </a:p>
          <a:p>
            <a:pPr lvl="2">
              <a:spcBef>
                <a:spcPts val="1000"/>
              </a:spcBef>
              <a:buFont typeface="Wingdings" pitchFamily="2" charset="2"/>
              <a:buChar char="§"/>
            </a:pPr>
            <a:r>
              <a:rPr lang="en-US" dirty="0" smtClean="0">
                <a:latin typeface="Arial" charset="0"/>
                <a:cs typeface="Arial" charset="0"/>
              </a:rPr>
              <a:t>No vendor </a:t>
            </a:r>
            <a:r>
              <a:rPr lang="en-US" dirty="0" err="1" smtClean="0">
                <a:latin typeface="Arial" charset="0"/>
                <a:cs typeface="Arial" charset="0"/>
              </a:rPr>
              <a:t>lockin</a:t>
            </a:r>
            <a:r>
              <a:rPr lang="en-US" dirty="0" smtClean="0">
                <a:latin typeface="Arial" charset="0"/>
                <a:cs typeface="Arial" charset="0"/>
              </a:rPr>
              <a:t> </a:t>
            </a:r>
          </a:p>
          <a:p>
            <a:pPr lvl="2">
              <a:spcBef>
                <a:spcPts val="1000"/>
              </a:spcBef>
              <a:buFont typeface="Wingdings" pitchFamily="2" charset="2"/>
              <a:buChar char="§"/>
            </a:pPr>
            <a:r>
              <a:rPr lang="en-US" dirty="0" smtClean="0">
                <a:latin typeface="Arial" charset="0"/>
                <a:cs typeface="Arial" charset="0"/>
              </a:rPr>
              <a:t>Community</a:t>
            </a:r>
          </a:p>
          <a:p>
            <a:pPr eaLnBrk="1" hangingPunct="1">
              <a:buFont typeface="Arial" charset="0"/>
              <a:buNone/>
            </a:pPr>
            <a:endParaRPr lang="en-US" sz="2000" dirty="0" smtClean="0">
              <a:latin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11</a:t>
            </a:fld>
            <a:endParaRPr lang="en-IN" dirty="0"/>
          </a:p>
        </p:txBody>
      </p:sp>
    </p:spTree>
    <p:extLst>
      <p:ext uri="{BB962C8B-B14F-4D97-AF65-F5344CB8AC3E}">
        <p14:creationId xmlns:p14="http://schemas.microsoft.com/office/powerpoint/2010/main" val="13626914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5143"/>
            <a:ext cx="10515600" cy="972457"/>
          </a:xfrm>
        </p:spPr>
        <p:txBody>
          <a:bodyPr/>
          <a:lstStyle/>
          <a:p>
            <a:pPr algn="ctr"/>
            <a:r>
              <a:rPr lang="en-US" dirty="0" smtClean="0"/>
              <a:t>Standalone mode</a:t>
            </a:r>
            <a:endParaRPr lang="en-US" dirty="0"/>
          </a:p>
        </p:txBody>
      </p:sp>
      <p:sp>
        <p:nvSpPr>
          <p:cNvPr id="3" name="Content Placeholder 2"/>
          <p:cNvSpPr>
            <a:spLocks noGrp="1"/>
          </p:cNvSpPr>
          <p:nvPr>
            <p:ph idx="1"/>
          </p:nvPr>
        </p:nvSpPr>
        <p:spPr>
          <a:xfrm>
            <a:off x="838200" y="1378857"/>
            <a:ext cx="10515600" cy="4798106"/>
          </a:xfrm>
        </p:spPr>
        <p:txBody>
          <a:bodyPr>
            <a:normAutofit/>
          </a:bodyPr>
          <a:lstStyle/>
          <a:p>
            <a:r>
              <a:rPr lang="en-US" dirty="0" smtClean="0"/>
              <a:t>Default mode</a:t>
            </a:r>
          </a:p>
          <a:p>
            <a:r>
              <a:rPr lang="en-US" dirty="0" smtClean="0"/>
              <a:t>HDFS is not utilized in this mode</a:t>
            </a:r>
          </a:p>
          <a:p>
            <a:r>
              <a:rPr lang="en-US" dirty="0" smtClean="0"/>
              <a:t>Local file system is used for input and output</a:t>
            </a:r>
          </a:p>
          <a:p>
            <a:r>
              <a:rPr lang="en-US" dirty="0" smtClean="0"/>
              <a:t>Used for debugging purpose</a:t>
            </a:r>
          </a:p>
          <a:p>
            <a:r>
              <a:rPr lang="en-US" dirty="0" smtClean="0"/>
              <a:t>No custom configuration is required in 3 </a:t>
            </a:r>
            <a:r>
              <a:rPr lang="en-US" dirty="0" err="1" smtClean="0"/>
              <a:t>hadoop</a:t>
            </a:r>
            <a:r>
              <a:rPr lang="en-US" dirty="0" smtClean="0"/>
              <a:t> files</a:t>
            </a:r>
          </a:p>
          <a:p>
            <a:pPr lvl="1">
              <a:buFont typeface="Wingdings" pitchFamily="2" charset="2"/>
              <a:buChar char="Ø"/>
            </a:pPr>
            <a:r>
              <a:rPr lang="en-US" dirty="0" err="1" smtClean="0"/>
              <a:t>mapred</a:t>
            </a:r>
            <a:r>
              <a:rPr lang="en-US" dirty="0" smtClean="0"/>
              <a:t>- site.xml</a:t>
            </a:r>
          </a:p>
          <a:p>
            <a:pPr lvl="1">
              <a:buFont typeface="Wingdings" pitchFamily="2" charset="2"/>
              <a:buChar char="Ø"/>
            </a:pPr>
            <a:r>
              <a:rPr lang="en-US" dirty="0" smtClean="0"/>
              <a:t>core-site.xml</a:t>
            </a:r>
          </a:p>
          <a:p>
            <a:pPr lvl="1">
              <a:buFont typeface="Wingdings" pitchFamily="2" charset="2"/>
              <a:buChar char="Ø"/>
            </a:pPr>
            <a:r>
              <a:rPr lang="en-US" dirty="0" smtClean="0"/>
              <a:t>hdfs-site.xml</a:t>
            </a:r>
          </a:p>
          <a:p>
            <a:r>
              <a:rPr lang="en-US" dirty="0" smtClean="0"/>
              <a:t>Standalone mode is much faster than pseudo distributed mode</a:t>
            </a:r>
          </a:p>
        </p:txBody>
      </p:sp>
      <p:sp>
        <p:nvSpPr>
          <p:cNvPr id="5" name="Slide Number Placeholder 4"/>
          <p:cNvSpPr>
            <a:spLocks noGrp="1"/>
          </p:cNvSpPr>
          <p:nvPr>
            <p:ph type="sldNum" sz="quarter" idx="12"/>
          </p:nvPr>
        </p:nvSpPr>
        <p:spPr/>
        <p:txBody>
          <a:bodyPr/>
          <a:lstStyle/>
          <a:p>
            <a:fld id="{6D4302B8-BCB7-4412-85B0-435878ED129B}" type="slidenum">
              <a:rPr lang="en-US" smtClean="0"/>
              <a:pPr/>
              <a:t>110</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852206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743"/>
            <a:ext cx="10515600" cy="899887"/>
          </a:xfrm>
        </p:spPr>
        <p:txBody>
          <a:bodyPr/>
          <a:lstStyle/>
          <a:p>
            <a:pPr algn="ctr"/>
            <a:r>
              <a:rPr lang="en-US" dirty="0" smtClean="0">
                <a:latin typeface="Arial" pitchFamily="34" charset="0"/>
                <a:cs typeface="Arial" pitchFamily="34" charset="0"/>
              </a:rPr>
              <a:t>Pseudo distributed mode</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451429"/>
            <a:ext cx="10515600" cy="4725534"/>
          </a:xfrm>
        </p:spPr>
        <p:txBody>
          <a:bodyPr>
            <a:normAutofit/>
          </a:bodyPr>
          <a:lstStyle/>
          <a:p>
            <a:pPr>
              <a:spcBef>
                <a:spcPts val="1800"/>
              </a:spcBef>
            </a:pPr>
            <a:r>
              <a:rPr lang="en-US" sz="2400" dirty="0" smtClean="0">
                <a:latin typeface="Arial" pitchFamily="34" charset="0"/>
                <a:cs typeface="Arial" pitchFamily="34" charset="0"/>
              </a:rPr>
              <a:t>Configuration is required in given 3 files</a:t>
            </a:r>
          </a:p>
          <a:p>
            <a:pPr>
              <a:spcBef>
                <a:spcPts val="1800"/>
              </a:spcBef>
            </a:pPr>
            <a:r>
              <a:rPr lang="en-US" sz="2400" dirty="0" smtClean="0">
                <a:latin typeface="Arial" pitchFamily="34" charset="0"/>
                <a:cs typeface="Arial" pitchFamily="34" charset="0"/>
              </a:rPr>
              <a:t>Replication factor is one for HDFS</a:t>
            </a:r>
          </a:p>
          <a:p>
            <a:pPr>
              <a:spcBef>
                <a:spcPts val="1800"/>
              </a:spcBef>
            </a:pPr>
            <a:r>
              <a:rPr lang="en-US" sz="2400" dirty="0" smtClean="0">
                <a:latin typeface="Arial" pitchFamily="34" charset="0"/>
                <a:cs typeface="Arial" pitchFamily="34" charset="0"/>
              </a:rPr>
              <a:t>Here, one node is used as Master node/data node/Job tracker/Task tracker</a:t>
            </a:r>
          </a:p>
          <a:p>
            <a:pPr>
              <a:spcBef>
                <a:spcPts val="1800"/>
              </a:spcBef>
            </a:pPr>
            <a:r>
              <a:rPr lang="en-US" sz="2400" dirty="0" smtClean="0">
                <a:latin typeface="Arial" pitchFamily="34" charset="0"/>
                <a:cs typeface="Arial" pitchFamily="34" charset="0"/>
              </a:rPr>
              <a:t>Used for real code to test in HDFS</a:t>
            </a:r>
          </a:p>
          <a:p>
            <a:pPr>
              <a:spcBef>
                <a:spcPts val="1800"/>
              </a:spcBef>
            </a:pPr>
            <a:r>
              <a:rPr lang="en-US" sz="2400" dirty="0" smtClean="0">
                <a:latin typeface="Arial" pitchFamily="34" charset="0"/>
                <a:cs typeface="Arial" pitchFamily="34" charset="0"/>
              </a:rPr>
              <a:t>Pseudo distributed cluster is a cluster where all daemons are running on one node itself</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111</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475393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F31B5-DADD-406E-BFCF-6866B5426C72}"/>
              </a:ext>
            </a:extLst>
          </p:cNvPr>
          <p:cNvSpPr>
            <a:spLocks noGrp="1"/>
          </p:cNvSpPr>
          <p:nvPr>
            <p:ph type="title"/>
          </p:nvPr>
        </p:nvSpPr>
        <p:spPr>
          <a:xfrm>
            <a:off x="832020" y="181599"/>
            <a:ext cx="10515600" cy="1060348"/>
          </a:xfrm>
        </p:spPr>
        <p:txBody>
          <a:bodyPr/>
          <a:lstStyle/>
          <a:p>
            <a:r>
              <a:rPr lang="en-IN" b="1" dirty="0"/>
              <a:t>How does Hadoop Work?</a:t>
            </a:r>
            <a:endParaRPr lang="en-IN" dirty="0"/>
          </a:p>
        </p:txBody>
      </p:sp>
      <p:sp>
        <p:nvSpPr>
          <p:cNvPr id="3" name="Slide Number Placeholder 2">
            <a:extLst>
              <a:ext uri="{FF2B5EF4-FFF2-40B4-BE49-F238E27FC236}">
                <a16:creationId xmlns:a16="http://schemas.microsoft.com/office/drawing/2014/main" xmlns="" id="{BD030660-AC79-40E6-BD8A-AB8B62BF4962}"/>
              </a:ext>
            </a:extLst>
          </p:cNvPr>
          <p:cNvSpPr>
            <a:spLocks noGrp="1"/>
          </p:cNvSpPr>
          <p:nvPr>
            <p:ph type="sldNum" sz="quarter" idx="12"/>
          </p:nvPr>
        </p:nvSpPr>
        <p:spPr/>
        <p:txBody>
          <a:bodyPr/>
          <a:lstStyle/>
          <a:p>
            <a:fld id="{236A2DA2-38D1-4472-B02D-8498B342C0EB}" type="slidenum">
              <a:rPr lang="en-IN" smtClean="0"/>
              <a:pPr/>
              <a:t>112</a:t>
            </a:fld>
            <a:endParaRPr lang="en-IN" dirty="0"/>
          </a:p>
        </p:txBody>
      </p:sp>
      <p:pic>
        <p:nvPicPr>
          <p:cNvPr id="1026" name="Picture 2">
            <a:extLst>
              <a:ext uri="{FF2B5EF4-FFF2-40B4-BE49-F238E27FC236}">
                <a16:creationId xmlns:a16="http://schemas.microsoft.com/office/drawing/2014/main" xmlns="" id="{8AE7962B-523E-48ED-9E02-0CCCFEDCA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9" t="20440" r="1659" b="2818"/>
          <a:stretch/>
        </p:blipFill>
        <p:spPr bwMode="auto">
          <a:xfrm>
            <a:off x="2020142" y="1201004"/>
            <a:ext cx="8729685" cy="519979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Unit-IV-Hadoop</a:t>
            </a:r>
            <a:endParaRPr lang="en-IN" dirty="0"/>
          </a:p>
        </p:txBody>
      </p:sp>
      <p:pic>
        <p:nvPicPr>
          <p:cNvPr id="6" name="Picture 2" descr="Big, data, develop, hadoo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3242" y="1"/>
            <a:ext cx="1688757" cy="1688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3757479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Why Hadoop?</a:t>
            </a:r>
          </a:p>
        </p:txBody>
      </p:sp>
      <p:sp>
        <p:nvSpPr>
          <p:cNvPr id="8195" name="Content Placeholder 4"/>
          <p:cNvSpPr>
            <a:spLocks noGrp="1"/>
          </p:cNvSpPr>
          <p:nvPr>
            <p:ph idx="1"/>
          </p:nvPr>
        </p:nvSpPr>
        <p:spPr>
          <a:xfrm>
            <a:off x="304800" y="914400"/>
            <a:ext cx="11582400" cy="5715000"/>
          </a:xfrm>
        </p:spPr>
        <p:txBody>
          <a:bodyPr/>
          <a:lstStyle/>
          <a:p>
            <a:pPr eaLnBrk="1" hangingPunct="1">
              <a:buFont typeface="Wingdings" pitchFamily="2" charset="2"/>
              <a:buChar char="§"/>
            </a:pPr>
            <a:r>
              <a:rPr lang="en-US" sz="2400" dirty="0" smtClean="0">
                <a:latin typeface="Arial" charset="0"/>
                <a:cs typeface="Arial" charset="0"/>
              </a:rPr>
              <a:t>Hadoop helps you derive the complete value of all your data </a:t>
            </a:r>
          </a:p>
          <a:p>
            <a:pPr marL="914400" lvl="1" indent="-280988" eaLnBrk="1" hangingPunct="1">
              <a:buFont typeface="Arial" charset="0"/>
              <a:buChar char="•"/>
            </a:pPr>
            <a:r>
              <a:rPr lang="en-US" sz="2400" dirty="0" smtClean="0">
                <a:latin typeface="Arial" charset="0"/>
                <a:cs typeface="Arial" charset="0"/>
              </a:rPr>
              <a:t>Drives revenue by extracting value from data that was previously out of reach </a:t>
            </a:r>
          </a:p>
          <a:p>
            <a:pPr marL="914400" lvl="2" indent="-280988" eaLnBrk="1" hangingPunct="1"/>
            <a:r>
              <a:rPr lang="en-US" dirty="0" smtClean="0">
                <a:latin typeface="Arial" charset="0"/>
                <a:cs typeface="Arial" charset="0"/>
              </a:rPr>
              <a:t>Controls costs by storing data more affordable than any other platform</a:t>
            </a:r>
          </a:p>
          <a:p>
            <a:pPr eaLnBrk="1" hangingPunct="1">
              <a:buFont typeface="Arial" charset="0"/>
              <a:buNone/>
            </a:pPr>
            <a:endParaRPr lang="en-US" sz="2400" dirty="0" smtClean="0">
              <a:latin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12</a:t>
            </a:fld>
            <a:endParaRPr lang="en-IN" dirty="0"/>
          </a:p>
        </p:txBody>
      </p:sp>
    </p:spTree>
    <p:extLst>
      <p:ext uri="{BB962C8B-B14F-4D97-AF65-F5344CB8AC3E}">
        <p14:creationId xmlns:p14="http://schemas.microsoft.com/office/powerpoint/2010/main" val="2203590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How does Hadoop help?</a:t>
            </a:r>
          </a:p>
        </p:txBody>
      </p:sp>
      <p:sp>
        <p:nvSpPr>
          <p:cNvPr id="5" name="Content Placeholder 4"/>
          <p:cNvSpPr>
            <a:spLocks noGrp="1"/>
          </p:cNvSpPr>
          <p:nvPr>
            <p:ph idx="1"/>
          </p:nvPr>
        </p:nvSpPr>
        <p:spPr>
          <a:xfrm>
            <a:off x="304800" y="914400"/>
            <a:ext cx="11582400" cy="5715000"/>
          </a:xfrm>
        </p:spPr>
        <p:txBody>
          <a:bodyPr rtlCol="0">
            <a:normAutofit/>
          </a:bodyPr>
          <a:lstStyle/>
          <a:p>
            <a:pPr eaLnBrk="1" fontAlgn="auto" hangingPunct="1">
              <a:spcAft>
                <a:spcPts val="0"/>
              </a:spcAft>
              <a:buFont typeface="Arial" pitchFamily="34" charset="0"/>
              <a:buNone/>
              <a:defRPr/>
            </a:pPr>
            <a:r>
              <a:rPr lang="en-US" sz="2400" dirty="0" smtClean="0">
                <a:latin typeface="Arial" pitchFamily="34" charset="0"/>
                <a:cs typeface="Arial" pitchFamily="34" charset="0"/>
              </a:rPr>
              <a:t>Eight Common Hadoop-able Problems </a:t>
            </a:r>
          </a:p>
          <a:p>
            <a:pPr marL="457200" indent="-457200" eaLnBrk="1" fontAlgn="auto" hangingPunct="1">
              <a:spcAft>
                <a:spcPts val="0"/>
              </a:spcAft>
              <a:buFont typeface="Arial" pitchFamily="34" charset="0"/>
              <a:buAutoNum type="arabicPeriod"/>
              <a:defRPr/>
            </a:pPr>
            <a:r>
              <a:rPr lang="en-US" sz="2400" dirty="0" smtClean="0">
                <a:latin typeface="Arial" pitchFamily="34" charset="0"/>
                <a:cs typeface="Arial" pitchFamily="34" charset="0"/>
              </a:rPr>
              <a:t>Modeling true risk </a:t>
            </a:r>
          </a:p>
          <a:p>
            <a:pPr marL="280988" indent="-280988" eaLnBrk="1" fontAlgn="auto" hangingPunct="1">
              <a:spcAft>
                <a:spcPts val="0"/>
              </a:spcAft>
              <a:buFont typeface="Wingdings" pitchFamily="2" charset="2"/>
              <a:buChar char="§"/>
              <a:defRPr/>
            </a:pPr>
            <a:r>
              <a:rPr lang="en-US" sz="2400" dirty="0" smtClean="0">
                <a:latin typeface="Arial" pitchFamily="34" charset="0"/>
                <a:cs typeface="Arial" pitchFamily="34" charset="0"/>
              </a:rPr>
              <a:t>Challenge: </a:t>
            </a:r>
          </a:p>
          <a:p>
            <a:pPr marL="681038" lvl="1" indent="-280988" eaLnBrk="1" fontAlgn="auto" hangingPunct="1">
              <a:spcAft>
                <a:spcPts val="0"/>
              </a:spcAft>
              <a:buFont typeface="Wingdings" pitchFamily="2" charset="2"/>
              <a:buChar char="§"/>
              <a:defRPr/>
            </a:pPr>
            <a:r>
              <a:rPr lang="en-US" sz="2000" dirty="0" smtClean="0">
                <a:latin typeface="Arial" pitchFamily="34" charset="0"/>
                <a:cs typeface="Arial" pitchFamily="34" charset="0"/>
              </a:rPr>
              <a:t>How much risk exposure does an organization really have with each customer? Multiple sources of data and across multiple lines of business </a:t>
            </a:r>
          </a:p>
          <a:p>
            <a:pPr marL="280988" indent="-280988" eaLnBrk="1" fontAlgn="auto" hangingPunct="1">
              <a:spcAft>
                <a:spcPts val="0"/>
              </a:spcAft>
              <a:buFont typeface="Wingdings" pitchFamily="2" charset="2"/>
              <a:buChar char="§"/>
              <a:defRPr/>
            </a:pPr>
            <a:r>
              <a:rPr lang="en-US" sz="2400" dirty="0" smtClean="0">
                <a:latin typeface="Arial" pitchFamily="34" charset="0"/>
                <a:cs typeface="Arial" pitchFamily="34" charset="0"/>
              </a:rPr>
              <a:t>Solution with Hadoop: </a:t>
            </a:r>
          </a:p>
          <a:p>
            <a:pPr marL="681038" lvl="1" indent="-280988" eaLnBrk="1" fontAlgn="auto" hangingPunct="1">
              <a:spcAft>
                <a:spcPts val="0"/>
              </a:spcAft>
              <a:buFont typeface="Wingdings" pitchFamily="2" charset="2"/>
              <a:buChar char="§"/>
              <a:defRPr/>
            </a:pPr>
            <a:r>
              <a:rPr lang="en-US" sz="2000" dirty="0" smtClean="0">
                <a:latin typeface="Arial" pitchFamily="34" charset="0"/>
                <a:cs typeface="Arial" pitchFamily="34" charset="0"/>
              </a:rPr>
              <a:t>Source and aggregate disparate data sources to build data picture e.g. credit card records, call recordings, chat sessions, emails, banking activity </a:t>
            </a:r>
          </a:p>
          <a:p>
            <a:pPr marL="280988" indent="-280988" eaLnBrk="1" fontAlgn="auto" hangingPunct="1">
              <a:spcAft>
                <a:spcPts val="0"/>
              </a:spcAft>
              <a:buFont typeface="Wingdings" pitchFamily="2" charset="2"/>
              <a:buChar char="§"/>
              <a:defRPr/>
            </a:pPr>
            <a:r>
              <a:rPr lang="en-US" sz="2400" dirty="0" smtClean="0">
                <a:latin typeface="Arial" pitchFamily="34" charset="0"/>
                <a:cs typeface="Arial" pitchFamily="34" charset="0"/>
              </a:rPr>
              <a:t>Structure and analyze: </a:t>
            </a:r>
          </a:p>
          <a:p>
            <a:pPr marL="681038" lvl="1" indent="-280988" eaLnBrk="1" fontAlgn="auto" hangingPunct="1">
              <a:spcAft>
                <a:spcPts val="0"/>
              </a:spcAft>
              <a:buFont typeface="Wingdings" pitchFamily="2" charset="2"/>
              <a:buChar char="§"/>
              <a:defRPr/>
            </a:pPr>
            <a:r>
              <a:rPr lang="en-US" sz="2000" dirty="0" smtClean="0">
                <a:latin typeface="Arial" pitchFamily="34" charset="0"/>
                <a:cs typeface="Arial" pitchFamily="34" charset="0"/>
              </a:rPr>
              <a:t>Sentiment analysis, graph creation, pattern recognition Typical </a:t>
            </a:r>
          </a:p>
          <a:p>
            <a:pPr marL="280988" indent="-280988" eaLnBrk="1" fontAlgn="auto" hangingPunct="1">
              <a:spcAft>
                <a:spcPts val="0"/>
              </a:spcAft>
              <a:buFont typeface="Wingdings" pitchFamily="2" charset="2"/>
              <a:buChar char="§"/>
              <a:defRPr/>
            </a:pPr>
            <a:r>
              <a:rPr lang="en-US" sz="2400" dirty="0" smtClean="0">
                <a:latin typeface="Arial" pitchFamily="34" charset="0"/>
                <a:cs typeface="Arial" pitchFamily="34" charset="0"/>
              </a:rPr>
              <a:t>Typical Industry: </a:t>
            </a:r>
          </a:p>
          <a:p>
            <a:pPr marL="681038" lvl="1" indent="-280988" eaLnBrk="1" fontAlgn="auto" hangingPunct="1">
              <a:spcAft>
                <a:spcPts val="0"/>
              </a:spcAft>
              <a:buFont typeface="Wingdings" pitchFamily="2" charset="2"/>
              <a:buChar char="§"/>
              <a:defRPr/>
            </a:pPr>
            <a:r>
              <a:rPr lang="en-US" sz="2000" dirty="0" smtClean="0">
                <a:latin typeface="Arial" pitchFamily="34" charset="0"/>
                <a:cs typeface="Arial" pitchFamily="34" charset="0"/>
              </a:rPr>
              <a:t>Financial Services (banks, insurance companies) </a:t>
            </a:r>
          </a:p>
          <a:p>
            <a:pPr eaLnBrk="1" fontAlgn="auto" hangingPunct="1">
              <a:spcAft>
                <a:spcPts val="0"/>
              </a:spcAft>
              <a:buFont typeface="Arial" pitchFamily="34" charset="0"/>
              <a:buNone/>
              <a:defRPr/>
            </a:pPr>
            <a:endParaRPr lang="en-US" sz="2400" dirty="0" smtClean="0">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057" y="4089940"/>
            <a:ext cx="3875314" cy="266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13</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731831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How does Hadoop help?</a:t>
            </a:r>
          </a:p>
        </p:txBody>
      </p:sp>
      <p:sp>
        <p:nvSpPr>
          <p:cNvPr id="10243"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2. Customer churn analysis</a:t>
            </a:r>
          </a:p>
          <a:p>
            <a:pPr eaLnBrk="1" hangingPunct="1">
              <a:buFont typeface="Wingdings" pitchFamily="2" charset="2"/>
              <a:buChar char="§"/>
            </a:pPr>
            <a:r>
              <a:rPr lang="en-US" sz="2400" dirty="0" smtClean="0">
                <a:latin typeface="Arial" charset="0"/>
                <a:cs typeface="Arial" charset="0"/>
              </a:rPr>
              <a:t>Challenge: </a:t>
            </a:r>
          </a:p>
          <a:p>
            <a:pPr lvl="1" eaLnBrk="1" hangingPunct="1">
              <a:buFont typeface="Wingdings" pitchFamily="2" charset="2"/>
              <a:buChar char="§"/>
            </a:pPr>
            <a:r>
              <a:rPr lang="en-US" sz="2000" dirty="0" smtClean="0">
                <a:latin typeface="Arial" charset="0"/>
                <a:cs typeface="Arial" charset="0"/>
              </a:rPr>
              <a:t>Why is an organization really losing customers? </a:t>
            </a:r>
          </a:p>
          <a:p>
            <a:pPr lvl="1" eaLnBrk="1" hangingPunct="1">
              <a:buFont typeface="Wingdings" pitchFamily="2" charset="2"/>
              <a:buChar char="§"/>
            </a:pPr>
            <a:r>
              <a:rPr lang="en-US" sz="2000" dirty="0" smtClean="0">
                <a:latin typeface="Arial" charset="0"/>
                <a:cs typeface="Arial" charset="0"/>
              </a:rPr>
              <a:t>Data on these factors comes from different sources</a:t>
            </a:r>
          </a:p>
          <a:p>
            <a:pPr eaLnBrk="1" hangingPunct="1">
              <a:buFont typeface="Wingdings" pitchFamily="2" charset="2"/>
              <a:buChar char="§"/>
            </a:pPr>
            <a:r>
              <a:rPr lang="en-US" sz="2400" dirty="0" smtClean="0">
                <a:latin typeface="Arial" charset="0"/>
                <a:cs typeface="Arial" charset="0"/>
              </a:rPr>
              <a:t> Solution with Hadoop: </a:t>
            </a:r>
          </a:p>
          <a:p>
            <a:pPr lvl="1" eaLnBrk="1" hangingPunct="1">
              <a:buFont typeface="Wingdings" pitchFamily="2" charset="2"/>
              <a:buChar char="§"/>
            </a:pPr>
            <a:r>
              <a:rPr lang="en-US" sz="2000" dirty="0" smtClean="0">
                <a:latin typeface="Arial" charset="0"/>
                <a:cs typeface="Arial" charset="0"/>
              </a:rPr>
              <a:t>Rapidly build behavioral model from disparate data sources </a:t>
            </a:r>
          </a:p>
          <a:p>
            <a:pPr eaLnBrk="1" hangingPunct="1">
              <a:buFont typeface="Wingdings" pitchFamily="2" charset="2"/>
              <a:buChar char="§"/>
            </a:pPr>
            <a:r>
              <a:rPr lang="en-US" sz="2400" dirty="0" smtClean="0">
                <a:latin typeface="Arial" charset="0"/>
                <a:cs typeface="Arial" charset="0"/>
              </a:rPr>
              <a:t>Structure and analyze with Hadoop </a:t>
            </a:r>
          </a:p>
          <a:p>
            <a:pPr lvl="1" eaLnBrk="1" hangingPunct="1">
              <a:buFont typeface="Wingdings" pitchFamily="2" charset="2"/>
              <a:buChar char="§"/>
            </a:pPr>
            <a:r>
              <a:rPr lang="en-US" sz="2000" dirty="0" smtClean="0">
                <a:latin typeface="Arial" charset="0"/>
                <a:cs typeface="Arial" charset="0"/>
              </a:rPr>
              <a:t>Traversing </a:t>
            </a:r>
          </a:p>
          <a:p>
            <a:pPr lvl="1" eaLnBrk="1" hangingPunct="1">
              <a:buFont typeface="Wingdings" pitchFamily="2" charset="2"/>
              <a:buChar char="§"/>
            </a:pPr>
            <a:r>
              <a:rPr lang="en-US" sz="2000" dirty="0" smtClean="0">
                <a:latin typeface="Arial" charset="0"/>
                <a:cs typeface="Arial" charset="0"/>
              </a:rPr>
              <a:t>Graph creation </a:t>
            </a:r>
          </a:p>
          <a:p>
            <a:pPr lvl="1" eaLnBrk="1" hangingPunct="1">
              <a:buFont typeface="Wingdings" pitchFamily="2" charset="2"/>
              <a:buChar char="§"/>
            </a:pPr>
            <a:r>
              <a:rPr lang="en-US" sz="2000" dirty="0" smtClean="0">
                <a:latin typeface="Arial" charset="0"/>
                <a:cs typeface="Arial" charset="0"/>
              </a:rPr>
              <a:t>Pattern recognition </a:t>
            </a:r>
          </a:p>
          <a:p>
            <a:pPr eaLnBrk="1" hangingPunct="1">
              <a:buFont typeface="Wingdings" pitchFamily="2" charset="2"/>
              <a:buChar char="§"/>
            </a:pPr>
            <a:r>
              <a:rPr lang="en-US" sz="2400" dirty="0" smtClean="0">
                <a:latin typeface="Arial" charset="0"/>
                <a:cs typeface="Arial" charset="0"/>
              </a:rPr>
              <a:t>Typical Industry: </a:t>
            </a:r>
          </a:p>
          <a:p>
            <a:pPr lvl="1" eaLnBrk="1" hangingPunct="1">
              <a:buFont typeface="Wingdings" pitchFamily="2" charset="2"/>
              <a:buChar char="§"/>
            </a:pPr>
            <a:r>
              <a:rPr lang="en-US" sz="2000" dirty="0" smtClean="0">
                <a:latin typeface="Arial" charset="0"/>
                <a:cs typeface="Arial" charset="0"/>
              </a:rPr>
              <a:t>Telecommunications, Financial Services</a:t>
            </a:r>
          </a:p>
          <a:p>
            <a:pPr eaLnBrk="1" hangingPunct="1">
              <a:buFont typeface="Arial" charset="0"/>
              <a:buNone/>
            </a:pPr>
            <a:endParaRPr lang="en-US" sz="2400" dirty="0" smtClean="0">
              <a:latin typeface="Arial" charset="0"/>
              <a:cs typeface="Arial"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5673" y="3405407"/>
            <a:ext cx="6366327" cy="349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14</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912797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609600" y="0"/>
            <a:ext cx="10972800" cy="838200"/>
          </a:xfrm>
        </p:spPr>
        <p:txBody>
          <a:bodyPr/>
          <a:lstStyle/>
          <a:p>
            <a:pPr eaLnBrk="1" hangingPunct="1"/>
            <a:r>
              <a:rPr lang="en-US" sz="3200" dirty="0" err="1" smtClean="0">
                <a:latin typeface="Arial" charset="0"/>
                <a:cs typeface="Arial" charset="0"/>
              </a:rPr>
              <a:t>Contn</a:t>
            </a:r>
            <a:r>
              <a:rPr lang="en-US" sz="3200" dirty="0" smtClean="0">
                <a:latin typeface="Arial" charset="0"/>
                <a:cs typeface="Arial" charset="0"/>
              </a:rPr>
              <a:t>…</a:t>
            </a:r>
          </a:p>
        </p:txBody>
      </p:sp>
      <p:sp>
        <p:nvSpPr>
          <p:cNvPr id="11267"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3. Recommendation engine</a:t>
            </a:r>
          </a:p>
          <a:p>
            <a:pPr eaLnBrk="1" hangingPunct="1">
              <a:buFont typeface="Wingdings" pitchFamily="2" charset="2"/>
              <a:buChar char="§"/>
            </a:pPr>
            <a:r>
              <a:rPr lang="en-US" sz="2400" dirty="0" smtClean="0">
                <a:latin typeface="Arial" charset="0"/>
                <a:cs typeface="Arial" charset="0"/>
              </a:rPr>
              <a:t>Challenge: </a:t>
            </a:r>
          </a:p>
          <a:p>
            <a:pPr lvl="1" eaLnBrk="1" hangingPunct="1">
              <a:buFont typeface="Wingdings" pitchFamily="2" charset="2"/>
              <a:buChar char="§"/>
            </a:pPr>
            <a:r>
              <a:rPr lang="en-US" sz="2000" dirty="0" smtClean="0">
                <a:latin typeface="Arial" charset="0"/>
                <a:cs typeface="Arial" charset="0"/>
              </a:rPr>
              <a:t>Using user data to predict which products to recommend </a:t>
            </a:r>
          </a:p>
          <a:p>
            <a:pPr eaLnBrk="1" hangingPunct="1">
              <a:buFont typeface="Wingdings" pitchFamily="2" charset="2"/>
              <a:buChar char="§"/>
            </a:pPr>
            <a:r>
              <a:rPr lang="en-US" sz="2400" dirty="0" smtClean="0">
                <a:latin typeface="Arial" charset="0"/>
                <a:cs typeface="Arial" charset="0"/>
              </a:rPr>
              <a:t>Solution with Hadoop:</a:t>
            </a:r>
          </a:p>
          <a:p>
            <a:pPr lvl="1" eaLnBrk="1" hangingPunct="1">
              <a:buFont typeface="Wingdings" pitchFamily="2" charset="2"/>
              <a:buChar char="§"/>
            </a:pPr>
            <a:r>
              <a:rPr lang="en-US" sz="2000" dirty="0" smtClean="0">
                <a:latin typeface="Arial" charset="0"/>
                <a:cs typeface="Arial" charset="0"/>
              </a:rPr>
              <a:t>Batch processing framework </a:t>
            </a:r>
          </a:p>
          <a:p>
            <a:pPr lvl="1" eaLnBrk="1" hangingPunct="1">
              <a:buFont typeface="Wingdings" pitchFamily="2" charset="2"/>
              <a:buChar char="§"/>
            </a:pPr>
            <a:r>
              <a:rPr lang="en-US" sz="2000" dirty="0" smtClean="0">
                <a:latin typeface="Arial" charset="0"/>
                <a:cs typeface="Arial" charset="0"/>
              </a:rPr>
              <a:t>Allow execution in parallel over large datasets </a:t>
            </a:r>
          </a:p>
          <a:p>
            <a:pPr eaLnBrk="1" hangingPunct="1">
              <a:buFont typeface="Wingdings" pitchFamily="2" charset="2"/>
              <a:buChar char="§"/>
            </a:pPr>
            <a:r>
              <a:rPr lang="en-US" sz="2400" dirty="0" smtClean="0">
                <a:latin typeface="Arial" charset="0"/>
                <a:cs typeface="Arial" charset="0"/>
              </a:rPr>
              <a:t>Collaborative filtering: </a:t>
            </a:r>
          </a:p>
          <a:p>
            <a:pPr lvl="1" eaLnBrk="1" hangingPunct="1">
              <a:buFont typeface="Wingdings" pitchFamily="2" charset="2"/>
              <a:buChar char="§"/>
            </a:pPr>
            <a:r>
              <a:rPr lang="en-US" sz="2000" dirty="0" smtClean="0">
                <a:latin typeface="Arial" charset="0"/>
                <a:cs typeface="Arial" charset="0"/>
              </a:rPr>
              <a:t>Collecting ‘taste’ information from many users </a:t>
            </a:r>
          </a:p>
          <a:p>
            <a:pPr lvl="1" eaLnBrk="1" hangingPunct="1">
              <a:buFont typeface="Wingdings" pitchFamily="2" charset="2"/>
              <a:buChar char="§"/>
            </a:pPr>
            <a:r>
              <a:rPr lang="en-US" sz="2000" dirty="0" smtClean="0">
                <a:latin typeface="Arial" charset="0"/>
                <a:cs typeface="Arial" charset="0"/>
              </a:rPr>
              <a:t>Utilizing information to predict what similar users like </a:t>
            </a:r>
          </a:p>
          <a:p>
            <a:pPr eaLnBrk="1" hangingPunct="1">
              <a:buFont typeface="Wingdings" pitchFamily="2" charset="2"/>
              <a:buChar char="§"/>
            </a:pPr>
            <a:r>
              <a:rPr lang="en-US" sz="2400" dirty="0" smtClean="0">
                <a:latin typeface="Arial" charset="0"/>
                <a:cs typeface="Arial" charset="0"/>
              </a:rPr>
              <a:t>Typical Industry: </a:t>
            </a:r>
          </a:p>
          <a:p>
            <a:pPr lvl="1" eaLnBrk="1" hangingPunct="1">
              <a:buFont typeface="Wingdings" pitchFamily="2" charset="2"/>
              <a:buChar char="§"/>
            </a:pPr>
            <a:r>
              <a:rPr lang="en-US" sz="2000" dirty="0" smtClean="0">
                <a:latin typeface="Arial" charset="0"/>
                <a:cs typeface="Arial" charset="0"/>
              </a:rPr>
              <a:t>Ecommerce, Manufacturing, Retail – Advertising</a:t>
            </a:r>
            <a:r>
              <a:rPr lang="en-US" sz="2400" dirty="0" smtClean="0">
                <a:latin typeface="Arial" charset="0"/>
                <a:cs typeface="Arial" charset="0"/>
              </a:rPr>
              <a:t>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998" y="1696955"/>
            <a:ext cx="4586451" cy="303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15</a:t>
            </a:fld>
            <a:endParaRPr lang="en-IN" dirty="0"/>
          </a:p>
        </p:txBody>
      </p:sp>
    </p:spTree>
    <p:extLst>
      <p:ext uri="{BB962C8B-B14F-4D97-AF65-F5344CB8AC3E}">
        <p14:creationId xmlns:p14="http://schemas.microsoft.com/office/powerpoint/2010/main" val="3710386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p:cNvSpPr>
          <p:nvPr>
            <p:ph type="title"/>
          </p:nvPr>
        </p:nvSpPr>
        <p:spPr>
          <a:xfrm>
            <a:off x="609600" y="0"/>
            <a:ext cx="10972800" cy="838200"/>
          </a:xfrm>
        </p:spPr>
        <p:txBody>
          <a:bodyPr/>
          <a:lstStyle/>
          <a:p>
            <a:r>
              <a:rPr lang="en-US" sz="3200" dirty="0" err="1">
                <a:latin typeface="Arial" charset="0"/>
                <a:cs typeface="Arial" charset="0"/>
              </a:rPr>
              <a:t>Contn</a:t>
            </a:r>
            <a:r>
              <a:rPr lang="en-US" sz="3200" dirty="0">
                <a:latin typeface="Arial" charset="0"/>
                <a:cs typeface="Arial" charset="0"/>
              </a:rPr>
              <a:t>…</a:t>
            </a:r>
            <a:endParaRPr lang="en-US" sz="3200" dirty="0" smtClean="0">
              <a:latin typeface="Arial" charset="0"/>
              <a:cs typeface="Arial" charset="0"/>
            </a:endParaRPr>
          </a:p>
        </p:txBody>
      </p:sp>
      <p:sp>
        <p:nvSpPr>
          <p:cNvPr id="12291"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 4. </a:t>
            </a:r>
            <a:r>
              <a:rPr lang="en-US" sz="2400" dirty="0" err="1" smtClean="0">
                <a:latin typeface="Arial" charset="0"/>
                <a:cs typeface="Arial" charset="0"/>
              </a:rPr>
              <a:t>PoS</a:t>
            </a:r>
            <a:r>
              <a:rPr lang="en-US" sz="2400" dirty="0" smtClean="0">
                <a:latin typeface="Arial" charset="0"/>
                <a:cs typeface="Arial" charset="0"/>
              </a:rPr>
              <a:t> transaction analysis </a:t>
            </a:r>
          </a:p>
          <a:p>
            <a:pPr eaLnBrk="1" hangingPunct="1">
              <a:buFont typeface="Wingdings" pitchFamily="2" charset="2"/>
              <a:buChar char="§"/>
            </a:pPr>
            <a:r>
              <a:rPr lang="en-US" sz="2400" dirty="0" smtClean="0">
                <a:latin typeface="Arial" charset="0"/>
                <a:cs typeface="Arial" charset="0"/>
              </a:rPr>
              <a:t>Challenge:</a:t>
            </a:r>
          </a:p>
          <a:p>
            <a:pPr lvl="1" eaLnBrk="1" hangingPunct="1">
              <a:buFont typeface="Wingdings" pitchFamily="2" charset="2"/>
              <a:buChar char="§"/>
            </a:pPr>
            <a:r>
              <a:rPr lang="en-US" sz="2000" dirty="0" smtClean="0">
                <a:latin typeface="Arial" charset="0"/>
                <a:cs typeface="Arial" charset="0"/>
              </a:rPr>
              <a:t>Analyzing Point of Sale (</a:t>
            </a:r>
            <a:r>
              <a:rPr lang="en-US" sz="2000" dirty="0" err="1" smtClean="0">
                <a:latin typeface="Arial" charset="0"/>
                <a:cs typeface="Arial" charset="0"/>
              </a:rPr>
              <a:t>PoS</a:t>
            </a:r>
            <a:r>
              <a:rPr lang="en-US" sz="2000" dirty="0" smtClean="0">
                <a:latin typeface="Arial" charset="0"/>
                <a:cs typeface="Arial" charset="0"/>
              </a:rPr>
              <a:t>) data to target promotions and manage operations </a:t>
            </a:r>
          </a:p>
          <a:p>
            <a:pPr lvl="1" eaLnBrk="1" hangingPunct="1">
              <a:buFont typeface="Wingdings" pitchFamily="2" charset="2"/>
              <a:buChar char="§"/>
            </a:pPr>
            <a:r>
              <a:rPr lang="en-US" sz="2000" dirty="0" smtClean="0">
                <a:latin typeface="Arial" charset="0"/>
                <a:cs typeface="Arial" charset="0"/>
              </a:rPr>
              <a:t>Sources are complex and data volumes grow across chains of stores and other sources </a:t>
            </a:r>
          </a:p>
          <a:p>
            <a:pPr eaLnBrk="1" hangingPunct="1">
              <a:buFont typeface="Wingdings" pitchFamily="2" charset="2"/>
              <a:buChar char="§"/>
            </a:pPr>
            <a:r>
              <a:rPr lang="en-US" sz="2400" dirty="0" smtClean="0">
                <a:latin typeface="Arial" charset="0"/>
                <a:cs typeface="Arial" charset="0"/>
              </a:rPr>
              <a:t>Solution with Hadoop: </a:t>
            </a:r>
          </a:p>
          <a:p>
            <a:pPr lvl="1" eaLnBrk="1" hangingPunct="1">
              <a:buFont typeface="Wingdings" pitchFamily="2" charset="2"/>
              <a:buChar char="§"/>
            </a:pPr>
            <a:r>
              <a:rPr lang="en-US" sz="2000" dirty="0" smtClean="0">
                <a:latin typeface="Arial" charset="0"/>
                <a:cs typeface="Arial" charset="0"/>
              </a:rPr>
              <a:t>Batch processing framework </a:t>
            </a:r>
          </a:p>
          <a:p>
            <a:pPr lvl="1" eaLnBrk="1" hangingPunct="1">
              <a:buFont typeface="Wingdings" pitchFamily="2" charset="2"/>
              <a:buChar char="§"/>
            </a:pPr>
            <a:r>
              <a:rPr lang="en-US" sz="2000" dirty="0" smtClean="0">
                <a:latin typeface="Arial" charset="0"/>
                <a:cs typeface="Arial" charset="0"/>
              </a:rPr>
              <a:t>Allow execution in parallel over large datasets </a:t>
            </a:r>
          </a:p>
          <a:p>
            <a:pPr eaLnBrk="1" hangingPunct="1">
              <a:buFont typeface="Wingdings" pitchFamily="2" charset="2"/>
              <a:buChar char="§"/>
            </a:pPr>
            <a:r>
              <a:rPr lang="en-US" sz="2400" dirty="0" smtClean="0">
                <a:latin typeface="Arial" charset="0"/>
                <a:cs typeface="Arial" charset="0"/>
              </a:rPr>
              <a:t>Pattern recognition: </a:t>
            </a:r>
          </a:p>
          <a:p>
            <a:pPr lvl="1" eaLnBrk="1" hangingPunct="1">
              <a:buFont typeface="Wingdings" pitchFamily="2" charset="2"/>
              <a:buChar char="§"/>
            </a:pPr>
            <a:r>
              <a:rPr lang="en-US" sz="2000" dirty="0" smtClean="0">
                <a:latin typeface="Arial" charset="0"/>
                <a:cs typeface="Arial" charset="0"/>
              </a:rPr>
              <a:t>Optimizing over multiple data sources </a:t>
            </a:r>
          </a:p>
          <a:p>
            <a:pPr lvl="1" eaLnBrk="1" hangingPunct="1">
              <a:buFont typeface="Wingdings" pitchFamily="2" charset="2"/>
              <a:buChar char="§"/>
            </a:pPr>
            <a:r>
              <a:rPr lang="en-US" sz="2000" dirty="0" smtClean="0">
                <a:latin typeface="Arial" charset="0"/>
                <a:cs typeface="Arial" charset="0"/>
              </a:rPr>
              <a:t>Utilizing information to predict demand </a:t>
            </a:r>
          </a:p>
          <a:p>
            <a:pPr eaLnBrk="1" hangingPunct="1">
              <a:buFont typeface="Wingdings" pitchFamily="2" charset="2"/>
              <a:buChar char="§"/>
            </a:pPr>
            <a:r>
              <a:rPr lang="en-US" sz="2400" dirty="0" smtClean="0">
                <a:latin typeface="Arial" charset="0"/>
                <a:cs typeface="Arial" charset="0"/>
              </a:rPr>
              <a:t>Typical Industry: </a:t>
            </a:r>
          </a:p>
          <a:p>
            <a:pPr lvl="1" eaLnBrk="1" hangingPunct="1">
              <a:buFont typeface="Wingdings" pitchFamily="2" charset="2"/>
              <a:buChar char="§"/>
            </a:pPr>
            <a:r>
              <a:rPr lang="en-US" sz="2000" dirty="0" smtClean="0">
                <a:latin typeface="Arial" charset="0"/>
                <a:cs typeface="Arial" charset="0"/>
              </a:rPr>
              <a:t>Retail</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618" y="3085990"/>
            <a:ext cx="5722960" cy="343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16</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122954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609600" y="0"/>
            <a:ext cx="10972800" cy="838200"/>
          </a:xfrm>
        </p:spPr>
        <p:txBody>
          <a:bodyPr/>
          <a:lstStyle/>
          <a:p>
            <a:r>
              <a:rPr lang="en-US" sz="3200" dirty="0" err="1">
                <a:latin typeface="Arial" charset="0"/>
                <a:cs typeface="Arial" charset="0"/>
              </a:rPr>
              <a:t>Contn</a:t>
            </a:r>
            <a:r>
              <a:rPr lang="en-US" sz="3200" dirty="0">
                <a:latin typeface="Arial" charset="0"/>
                <a:cs typeface="Arial" charset="0"/>
              </a:rPr>
              <a:t>…</a:t>
            </a:r>
            <a:endParaRPr lang="en-US" sz="3200" dirty="0" smtClean="0">
              <a:latin typeface="Arial" charset="0"/>
              <a:cs typeface="Arial" charset="0"/>
            </a:endParaRPr>
          </a:p>
        </p:txBody>
      </p:sp>
      <p:sp>
        <p:nvSpPr>
          <p:cNvPr id="13315"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5. Analyzing Network Data To Predict Failure</a:t>
            </a:r>
          </a:p>
          <a:p>
            <a:pPr eaLnBrk="1" hangingPunct="1">
              <a:buFont typeface="Wingdings" pitchFamily="2" charset="2"/>
              <a:buChar char="§"/>
            </a:pPr>
            <a:r>
              <a:rPr lang="en-US" sz="2400" dirty="0" smtClean="0">
                <a:latin typeface="Arial" charset="0"/>
                <a:cs typeface="Arial" charset="0"/>
              </a:rPr>
              <a:t>Challenge: </a:t>
            </a:r>
          </a:p>
          <a:p>
            <a:pPr lvl="1" eaLnBrk="1" hangingPunct="1">
              <a:buFont typeface="Wingdings" pitchFamily="2" charset="2"/>
              <a:buChar char="§"/>
            </a:pPr>
            <a:r>
              <a:rPr lang="en-US" sz="2000" dirty="0" smtClean="0">
                <a:latin typeface="Arial" charset="0"/>
                <a:cs typeface="Arial" charset="0"/>
              </a:rPr>
              <a:t>Analyzing real-time data series from a network of sensors </a:t>
            </a:r>
          </a:p>
          <a:p>
            <a:pPr lvl="1" eaLnBrk="1" hangingPunct="1">
              <a:buFont typeface="Wingdings" pitchFamily="2" charset="2"/>
              <a:buChar char="§"/>
            </a:pPr>
            <a:r>
              <a:rPr lang="en-US" sz="2000" dirty="0" smtClean="0">
                <a:latin typeface="Arial" charset="0"/>
                <a:cs typeface="Arial" charset="0"/>
              </a:rPr>
              <a:t>Calculating average frequency over time is extremely tedious because of the need to analyze terabytes. </a:t>
            </a:r>
          </a:p>
          <a:p>
            <a:pPr eaLnBrk="1" hangingPunct="1">
              <a:buFont typeface="Wingdings" pitchFamily="2" charset="2"/>
              <a:buChar char="§"/>
            </a:pPr>
            <a:r>
              <a:rPr lang="en-US" sz="2400" dirty="0" smtClean="0">
                <a:latin typeface="Arial" charset="0"/>
                <a:cs typeface="Arial" charset="0"/>
              </a:rPr>
              <a:t>Solution with Hadoop: </a:t>
            </a:r>
          </a:p>
          <a:p>
            <a:pPr lvl="1" eaLnBrk="1" hangingPunct="1">
              <a:buFont typeface="Wingdings" pitchFamily="2" charset="2"/>
              <a:buChar char="§"/>
            </a:pPr>
            <a:r>
              <a:rPr lang="en-US" sz="2000" dirty="0" smtClean="0">
                <a:latin typeface="Arial" charset="0"/>
                <a:cs typeface="Arial" charset="0"/>
              </a:rPr>
              <a:t>Do the computation for the data. </a:t>
            </a:r>
          </a:p>
          <a:p>
            <a:pPr lvl="1" eaLnBrk="1" hangingPunct="1">
              <a:buFont typeface="Wingdings" pitchFamily="2" charset="2"/>
              <a:buChar char="§"/>
            </a:pPr>
            <a:r>
              <a:rPr lang="en-US" sz="2000" dirty="0" smtClean="0">
                <a:latin typeface="Arial" charset="0"/>
                <a:cs typeface="Arial" charset="0"/>
              </a:rPr>
              <a:t>Expand from simple scans to more complex data mining. </a:t>
            </a:r>
          </a:p>
          <a:p>
            <a:pPr lvl="1" eaLnBrk="1" hangingPunct="1">
              <a:buFont typeface="Wingdings" pitchFamily="2" charset="2"/>
              <a:buChar char="§"/>
            </a:pPr>
            <a:r>
              <a:rPr lang="en-US" sz="2000" dirty="0" smtClean="0">
                <a:latin typeface="Arial" charset="0"/>
                <a:cs typeface="Arial" charset="0"/>
              </a:rPr>
              <a:t>Better understand how the network reacts to fluctuations. </a:t>
            </a:r>
          </a:p>
          <a:p>
            <a:pPr lvl="1" eaLnBrk="1" hangingPunct="1">
              <a:buFont typeface="Wingdings" pitchFamily="2" charset="2"/>
              <a:buChar char="§"/>
            </a:pPr>
            <a:r>
              <a:rPr lang="en-US" sz="2000" dirty="0" smtClean="0">
                <a:latin typeface="Arial" charset="0"/>
                <a:cs typeface="Arial" charset="0"/>
              </a:rPr>
              <a:t>Discrete anomalies may, in fact, be interconnected. </a:t>
            </a:r>
          </a:p>
          <a:p>
            <a:pPr lvl="1" eaLnBrk="1" hangingPunct="1">
              <a:buFont typeface="Wingdings" pitchFamily="2" charset="2"/>
              <a:buChar char="§"/>
            </a:pPr>
            <a:r>
              <a:rPr lang="en-US" sz="2000" dirty="0" smtClean="0">
                <a:latin typeface="Arial" charset="0"/>
                <a:cs typeface="Arial" charset="0"/>
              </a:rPr>
              <a:t>Identify leading indicators of component failure. </a:t>
            </a:r>
          </a:p>
          <a:p>
            <a:pPr eaLnBrk="1" hangingPunct="1">
              <a:buFont typeface="Wingdings" pitchFamily="2" charset="2"/>
              <a:buChar char="§"/>
            </a:pPr>
            <a:r>
              <a:rPr lang="en-US" sz="2400" dirty="0" smtClean="0">
                <a:latin typeface="Arial" charset="0"/>
                <a:cs typeface="Arial" charset="0"/>
              </a:rPr>
              <a:t>Typical Industry:</a:t>
            </a:r>
          </a:p>
          <a:p>
            <a:pPr lvl="1" eaLnBrk="1" hangingPunct="1">
              <a:buFont typeface="Wingdings" pitchFamily="2" charset="2"/>
              <a:buChar char="§"/>
            </a:pPr>
            <a:r>
              <a:rPr lang="en-US" sz="2000" dirty="0" smtClean="0">
                <a:latin typeface="Arial" charset="0"/>
                <a:cs typeface="Arial" charset="0"/>
              </a:rPr>
              <a:t>Utilities, Telecommunications, Data Centers</a:t>
            </a:r>
          </a:p>
          <a:p>
            <a:pPr eaLnBrk="1" hangingPunct="1">
              <a:buFont typeface="Arial" charset="0"/>
              <a:buNone/>
            </a:pPr>
            <a:endParaRPr lang="en-US" sz="2400" dirty="0" smtClean="0">
              <a:latin typeface="Arial" charset="0"/>
              <a:cs typeface="Arial" charset="0"/>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860" y="3213909"/>
            <a:ext cx="4399128" cy="306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17</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948757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xfrm>
            <a:off x="609600" y="0"/>
            <a:ext cx="10972800" cy="838200"/>
          </a:xfrm>
        </p:spPr>
        <p:txBody>
          <a:bodyPr/>
          <a:lstStyle/>
          <a:p>
            <a:r>
              <a:rPr lang="en-US" sz="3200" dirty="0" err="1">
                <a:latin typeface="Arial" charset="0"/>
                <a:cs typeface="Arial" charset="0"/>
              </a:rPr>
              <a:t>Contn</a:t>
            </a:r>
            <a:r>
              <a:rPr lang="en-US" sz="3200" dirty="0">
                <a:latin typeface="Arial" charset="0"/>
                <a:cs typeface="Arial" charset="0"/>
              </a:rPr>
              <a:t>…</a:t>
            </a:r>
            <a:endParaRPr lang="en-US" sz="3200" dirty="0" smtClean="0">
              <a:latin typeface="Arial" charset="0"/>
              <a:cs typeface="Arial" charset="0"/>
            </a:endParaRPr>
          </a:p>
        </p:txBody>
      </p:sp>
      <p:sp>
        <p:nvSpPr>
          <p:cNvPr id="14339" name="Content Placeholder 4"/>
          <p:cNvSpPr>
            <a:spLocks noGrp="1"/>
          </p:cNvSpPr>
          <p:nvPr>
            <p:ph idx="1"/>
          </p:nvPr>
        </p:nvSpPr>
        <p:spPr>
          <a:xfrm>
            <a:off x="304800" y="914400"/>
            <a:ext cx="11582400" cy="5715000"/>
          </a:xfrm>
        </p:spPr>
        <p:txBody>
          <a:bodyPr/>
          <a:lstStyle/>
          <a:p>
            <a:pPr eaLnBrk="1" hangingPunct="1">
              <a:spcBef>
                <a:spcPts val="1200"/>
              </a:spcBef>
              <a:buFont typeface="Arial" charset="0"/>
              <a:buNone/>
            </a:pPr>
            <a:r>
              <a:rPr lang="en-US" sz="2400" dirty="0" smtClean="0">
                <a:latin typeface="Arial" charset="0"/>
                <a:cs typeface="Arial" charset="0"/>
              </a:rPr>
              <a:t>6. Threat Analysis/ Trade Surveillance </a:t>
            </a:r>
          </a:p>
          <a:p>
            <a:pPr eaLnBrk="1" hangingPunct="1">
              <a:spcBef>
                <a:spcPts val="1200"/>
              </a:spcBef>
              <a:buFont typeface="Wingdings" pitchFamily="2" charset="2"/>
              <a:buChar char="§"/>
            </a:pPr>
            <a:r>
              <a:rPr lang="en-US" sz="2400" dirty="0" smtClean="0">
                <a:latin typeface="Arial" charset="0"/>
                <a:cs typeface="Arial" charset="0"/>
              </a:rPr>
              <a:t>Challenge: </a:t>
            </a:r>
          </a:p>
          <a:p>
            <a:pPr lvl="1" eaLnBrk="1" hangingPunct="1">
              <a:spcBef>
                <a:spcPts val="1200"/>
              </a:spcBef>
              <a:buFont typeface="Wingdings" pitchFamily="2" charset="2"/>
              <a:buChar char="§"/>
            </a:pPr>
            <a:r>
              <a:rPr lang="en-US" sz="2000" dirty="0" smtClean="0">
                <a:latin typeface="Arial" charset="0"/>
                <a:cs typeface="Arial" charset="0"/>
              </a:rPr>
              <a:t>Detecting threats in the form of fraudulent activity </a:t>
            </a:r>
          </a:p>
          <a:p>
            <a:pPr lvl="1" eaLnBrk="1" hangingPunct="1">
              <a:spcBef>
                <a:spcPts val="1200"/>
              </a:spcBef>
              <a:buFont typeface="Wingdings" pitchFamily="2" charset="2"/>
              <a:buChar char="§"/>
            </a:pPr>
            <a:r>
              <a:rPr lang="en-US" sz="2000" dirty="0" smtClean="0">
                <a:latin typeface="Arial" charset="0"/>
                <a:cs typeface="Arial" charset="0"/>
              </a:rPr>
              <a:t>Large data volumes involved </a:t>
            </a:r>
          </a:p>
          <a:p>
            <a:pPr lvl="1" eaLnBrk="1" hangingPunct="1">
              <a:spcBef>
                <a:spcPts val="1200"/>
              </a:spcBef>
              <a:buFont typeface="Wingdings" pitchFamily="2" charset="2"/>
              <a:buChar char="§"/>
            </a:pPr>
            <a:r>
              <a:rPr lang="en-US" sz="2000" dirty="0" smtClean="0">
                <a:latin typeface="Arial" charset="0"/>
                <a:cs typeface="Arial" charset="0"/>
              </a:rPr>
              <a:t>Like looking for a needle in a haystack </a:t>
            </a:r>
          </a:p>
          <a:p>
            <a:pPr eaLnBrk="1" hangingPunct="1">
              <a:spcBef>
                <a:spcPts val="1200"/>
              </a:spcBef>
              <a:buFont typeface="Wingdings" pitchFamily="2" charset="2"/>
              <a:buChar char="§"/>
            </a:pPr>
            <a:r>
              <a:rPr lang="en-US" sz="2400" dirty="0" smtClean="0">
                <a:latin typeface="Arial" charset="0"/>
                <a:cs typeface="Arial" charset="0"/>
              </a:rPr>
              <a:t>Solution with Hadoop: </a:t>
            </a:r>
          </a:p>
          <a:p>
            <a:pPr lvl="1" eaLnBrk="1" hangingPunct="1">
              <a:spcBef>
                <a:spcPts val="1200"/>
              </a:spcBef>
              <a:buFont typeface="Wingdings" pitchFamily="2" charset="2"/>
              <a:buChar char="§"/>
            </a:pPr>
            <a:r>
              <a:rPr lang="en-US" sz="2000" dirty="0" smtClean="0">
                <a:latin typeface="Arial" charset="0"/>
                <a:cs typeface="Arial" charset="0"/>
              </a:rPr>
              <a:t>Parallel processing over huge datasets </a:t>
            </a:r>
          </a:p>
          <a:p>
            <a:pPr lvl="1" eaLnBrk="1" hangingPunct="1">
              <a:spcBef>
                <a:spcPts val="1200"/>
              </a:spcBef>
              <a:buFont typeface="Wingdings" pitchFamily="2" charset="2"/>
              <a:buChar char="§"/>
            </a:pPr>
            <a:r>
              <a:rPr lang="en-US" sz="2000" dirty="0" smtClean="0">
                <a:latin typeface="Arial" charset="0"/>
                <a:cs typeface="Arial" charset="0"/>
              </a:rPr>
              <a:t>Pattern recognition to identify anomalies i.e. threats </a:t>
            </a:r>
          </a:p>
          <a:p>
            <a:pPr eaLnBrk="1" hangingPunct="1">
              <a:spcBef>
                <a:spcPts val="1200"/>
              </a:spcBef>
              <a:buFont typeface="Wingdings" pitchFamily="2" charset="2"/>
              <a:buChar char="§"/>
            </a:pPr>
            <a:r>
              <a:rPr lang="en-US" sz="2400" dirty="0" smtClean="0">
                <a:latin typeface="Arial" charset="0"/>
                <a:cs typeface="Arial" charset="0"/>
              </a:rPr>
              <a:t>Typical Industry: </a:t>
            </a:r>
          </a:p>
          <a:p>
            <a:pPr lvl="1" eaLnBrk="1" hangingPunct="1">
              <a:spcBef>
                <a:spcPts val="1200"/>
              </a:spcBef>
              <a:buFont typeface="Wingdings" pitchFamily="2" charset="2"/>
              <a:buChar char="§"/>
            </a:pPr>
            <a:r>
              <a:rPr lang="en-US" sz="2000" dirty="0" smtClean="0">
                <a:latin typeface="Arial" charset="0"/>
                <a:cs typeface="Arial" charset="0"/>
              </a:rPr>
              <a:t>Security, Financial Services, General: spam fighting, click fraud</a:t>
            </a:r>
          </a:p>
          <a:p>
            <a:pPr eaLnBrk="1" hangingPunct="1">
              <a:spcBef>
                <a:spcPts val="1200"/>
              </a:spcBef>
              <a:buFont typeface="Arial" charset="0"/>
              <a:buNone/>
            </a:pPr>
            <a:endParaRPr lang="en-US" sz="2400" dirty="0" smtClean="0">
              <a:latin typeface="Arial" charset="0"/>
              <a:cs typeface="Arial"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5657" y="2714171"/>
            <a:ext cx="4615543" cy="230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324" y="340727"/>
            <a:ext cx="5347876" cy="219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18</a:t>
            </a:fld>
            <a:endParaRPr lang="en-IN" dirty="0"/>
          </a:p>
        </p:txBody>
      </p:sp>
      <p:pic>
        <p:nvPicPr>
          <p:cNvPr id="9"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728885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a:xfrm>
            <a:off x="609600" y="0"/>
            <a:ext cx="10972800" cy="838200"/>
          </a:xfrm>
        </p:spPr>
        <p:txBody>
          <a:bodyPr/>
          <a:lstStyle/>
          <a:p>
            <a:r>
              <a:rPr lang="en-US" sz="3200" dirty="0" err="1">
                <a:latin typeface="Arial" charset="0"/>
                <a:cs typeface="Arial" charset="0"/>
              </a:rPr>
              <a:t>Contn</a:t>
            </a:r>
            <a:r>
              <a:rPr lang="en-US" sz="3200" dirty="0">
                <a:latin typeface="Arial" charset="0"/>
                <a:cs typeface="Arial" charset="0"/>
              </a:rPr>
              <a:t>…</a:t>
            </a:r>
            <a:endParaRPr lang="en-US" sz="3200" dirty="0" smtClean="0">
              <a:latin typeface="Arial" charset="0"/>
              <a:cs typeface="Arial" charset="0"/>
            </a:endParaRPr>
          </a:p>
        </p:txBody>
      </p:sp>
      <p:sp>
        <p:nvSpPr>
          <p:cNvPr id="15363"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7. Search Quality</a:t>
            </a:r>
          </a:p>
          <a:p>
            <a:pPr eaLnBrk="1" hangingPunct="1">
              <a:buFont typeface="Wingdings" pitchFamily="2" charset="2"/>
              <a:buChar char="§"/>
            </a:pPr>
            <a:r>
              <a:rPr lang="en-US" sz="2400" dirty="0" smtClean="0">
                <a:latin typeface="Arial" charset="0"/>
                <a:cs typeface="Arial" charset="0"/>
              </a:rPr>
              <a:t>Challenge: </a:t>
            </a:r>
          </a:p>
          <a:p>
            <a:pPr lvl="1" eaLnBrk="1" hangingPunct="1">
              <a:buFont typeface="Wingdings" pitchFamily="2" charset="2"/>
              <a:buChar char="§"/>
            </a:pPr>
            <a:r>
              <a:rPr lang="en-US" sz="2000" dirty="0" smtClean="0">
                <a:latin typeface="Arial" charset="0"/>
                <a:cs typeface="Arial" charset="0"/>
              </a:rPr>
              <a:t>Providing real time meaningful search results </a:t>
            </a:r>
          </a:p>
          <a:p>
            <a:pPr eaLnBrk="1" hangingPunct="1">
              <a:buFont typeface="Wingdings" pitchFamily="2" charset="2"/>
              <a:buChar char="§"/>
            </a:pPr>
            <a:r>
              <a:rPr lang="en-US" sz="2400" dirty="0" smtClean="0">
                <a:latin typeface="Arial" charset="0"/>
                <a:cs typeface="Arial" charset="0"/>
              </a:rPr>
              <a:t>Solution with Hadoop: </a:t>
            </a:r>
          </a:p>
          <a:p>
            <a:pPr lvl="1" eaLnBrk="1" hangingPunct="1">
              <a:buFont typeface="Wingdings" pitchFamily="2" charset="2"/>
              <a:buChar char="§"/>
            </a:pPr>
            <a:r>
              <a:rPr lang="en-US" sz="2000" dirty="0" smtClean="0">
                <a:latin typeface="Arial" charset="0"/>
                <a:cs typeface="Arial" charset="0"/>
              </a:rPr>
              <a:t>Analyzing search attempts in conjunction with structured data </a:t>
            </a:r>
          </a:p>
          <a:p>
            <a:pPr lvl="1" eaLnBrk="1" hangingPunct="1">
              <a:buFont typeface="Wingdings" pitchFamily="2" charset="2"/>
              <a:buChar char="§"/>
            </a:pPr>
            <a:r>
              <a:rPr lang="en-US" sz="2000" dirty="0" smtClean="0">
                <a:latin typeface="Arial" charset="0"/>
                <a:cs typeface="Arial" charset="0"/>
              </a:rPr>
              <a:t>Pattern recognition: Browsing pattern of users performing searches in different categories </a:t>
            </a:r>
          </a:p>
          <a:p>
            <a:pPr eaLnBrk="1" hangingPunct="1">
              <a:buFont typeface="Wingdings" pitchFamily="2" charset="2"/>
              <a:buChar char="§"/>
            </a:pPr>
            <a:r>
              <a:rPr lang="en-US" sz="2400" dirty="0" smtClean="0">
                <a:latin typeface="Arial" charset="0"/>
                <a:cs typeface="Arial" charset="0"/>
              </a:rPr>
              <a:t>Typical Industry: </a:t>
            </a:r>
          </a:p>
          <a:p>
            <a:pPr lvl="1" eaLnBrk="1" hangingPunct="1">
              <a:buFont typeface="Wingdings" pitchFamily="2" charset="2"/>
              <a:buChar char="§"/>
            </a:pPr>
            <a:r>
              <a:rPr lang="en-US" sz="2000" dirty="0" smtClean="0">
                <a:latin typeface="Arial" charset="0"/>
                <a:cs typeface="Arial" charset="0"/>
              </a:rPr>
              <a:t>Web, Ecommerce</a:t>
            </a:r>
          </a:p>
        </p:txBody>
      </p:sp>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19</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735641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t>
            </a:r>
            <a:r>
              <a:rPr lang="en-US" smtClean="0"/>
              <a:t>pass computation</a:t>
            </a:r>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a:t>
            </a:fld>
            <a:endParaRPr lang="en-IN" dirty="0"/>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746" y="1220333"/>
            <a:ext cx="8306254" cy="595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25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a:xfrm>
            <a:off x="609600" y="0"/>
            <a:ext cx="10972800" cy="838200"/>
          </a:xfrm>
        </p:spPr>
        <p:txBody>
          <a:bodyPr/>
          <a:lstStyle/>
          <a:p>
            <a:r>
              <a:rPr lang="en-US" sz="3200" dirty="0" err="1">
                <a:latin typeface="Arial" charset="0"/>
                <a:cs typeface="Arial" charset="0"/>
              </a:rPr>
              <a:t>Contn</a:t>
            </a:r>
            <a:r>
              <a:rPr lang="en-US" sz="3200" dirty="0">
                <a:latin typeface="Arial" charset="0"/>
                <a:cs typeface="Arial" charset="0"/>
              </a:rPr>
              <a:t>…</a:t>
            </a:r>
            <a:endParaRPr lang="en-US" sz="3200" dirty="0" smtClean="0">
              <a:latin typeface="Arial" charset="0"/>
              <a:cs typeface="Arial" charset="0"/>
            </a:endParaRPr>
          </a:p>
        </p:txBody>
      </p:sp>
      <p:sp>
        <p:nvSpPr>
          <p:cNvPr id="16387" name="Content Placeholder 4"/>
          <p:cNvSpPr>
            <a:spLocks noGrp="1"/>
          </p:cNvSpPr>
          <p:nvPr>
            <p:ph idx="1"/>
          </p:nvPr>
        </p:nvSpPr>
        <p:spPr>
          <a:xfrm>
            <a:off x="304800" y="914400"/>
            <a:ext cx="11582400" cy="5715000"/>
          </a:xfrm>
        </p:spPr>
        <p:txBody>
          <a:bodyPr/>
          <a:lstStyle/>
          <a:p>
            <a:pPr eaLnBrk="1" hangingPunct="1">
              <a:spcBef>
                <a:spcPts val="1200"/>
              </a:spcBef>
              <a:buFont typeface="Arial" charset="0"/>
              <a:buNone/>
            </a:pPr>
            <a:r>
              <a:rPr lang="en-US" sz="2400" dirty="0" smtClean="0">
                <a:latin typeface="Arial" charset="0"/>
                <a:cs typeface="Arial" charset="0"/>
              </a:rPr>
              <a:t>8. Data “Sandbox” </a:t>
            </a:r>
          </a:p>
          <a:p>
            <a:pPr eaLnBrk="1" hangingPunct="1">
              <a:spcBef>
                <a:spcPts val="1200"/>
              </a:spcBef>
              <a:buFont typeface="Wingdings" pitchFamily="2" charset="2"/>
              <a:buChar char="§"/>
            </a:pPr>
            <a:r>
              <a:rPr lang="en-US" sz="2400" dirty="0" smtClean="0">
                <a:latin typeface="Arial" charset="0"/>
                <a:cs typeface="Arial" charset="0"/>
              </a:rPr>
              <a:t>Data Deluge: </a:t>
            </a:r>
          </a:p>
          <a:p>
            <a:pPr lvl="1" eaLnBrk="1" hangingPunct="1">
              <a:spcBef>
                <a:spcPts val="1200"/>
              </a:spcBef>
              <a:buFont typeface="Wingdings" pitchFamily="2" charset="2"/>
              <a:buChar char="§"/>
            </a:pPr>
            <a:r>
              <a:rPr lang="en-US" sz="2000" dirty="0" smtClean="0">
                <a:latin typeface="Arial" charset="0"/>
                <a:cs typeface="Arial" charset="0"/>
              </a:rPr>
              <a:t>Don’t know what to do with the data or what analysis to run </a:t>
            </a:r>
          </a:p>
          <a:p>
            <a:pPr eaLnBrk="1" hangingPunct="1">
              <a:spcBef>
                <a:spcPts val="1200"/>
              </a:spcBef>
              <a:buFont typeface="Wingdings" pitchFamily="2" charset="2"/>
              <a:buChar char="§"/>
            </a:pPr>
            <a:r>
              <a:rPr lang="en-US" sz="2400" dirty="0" smtClean="0">
                <a:latin typeface="Arial" charset="0"/>
                <a:cs typeface="Arial" charset="0"/>
              </a:rPr>
              <a:t>Solution with Hadoop: </a:t>
            </a:r>
          </a:p>
          <a:p>
            <a:pPr lvl="1" eaLnBrk="1" hangingPunct="1">
              <a:spcBef>
                <a:spcPts val="1200"/>
              </a:spcBef>
              <a:buFont typeface="Wingdings" pitchFamily="2" charset="2"/>
              <a:buChar char="§"/>
            </a:pPr>
            <a:r>
              <a:rPr lang="en-US" sz="2000" dirty="0" smtClean="0">
                <a:latin typeface="Arial" charset="0"/>
                <a:cs typeface="Arial" charset="0"/>
              </a:rPr>
              <a:t>“Dump” all this data into an HDFS cluster </a:t>
            </a:r>
          </a:p>
          <a:p>
            <a:pPr lvl="1" eaLnBrk="1" hangingPunct="1">
              <a:spcBef>
                <a:spcPts val="1200"/>
              </a:spcBef>
              <a:buFont typeface="Wingdings" pitchFamily="2" charset="2"/>
              <a:buChar char="§"/>
            </a:pPr>
            <a:r>
              <a:rPr lang="en-US" sz="2000" dirty="0" smtClean="0">
                <a:latin typeface="Arial" charset="0"/>
                <a:cs typeface="Arial" charset="0"/>
              </a:rPr>
              <a:t>Use Hadoop to start trying out different analysis on the data </a:t>
            </a:r>
          </a:p>
          <a:p>
            <a:pPr lvl="1" eaLnBrk="1" hangingPunct="1">
              <a:spcBef>
                <a:spcPts val="1200"/>
              </a:spcBef>
              <a:buFont typeface="Wingdings" pitchFamily="2" charset="2"/>
              <a:buChar char="§"/>
            </a:pPr>
            <a:r>
              <a:rPr lang="en-US" sz="2000" dirty="0" smtClean="0">
                <a:latin typeface="Arial" charset="0"/>
                <a:cs typeface="Arial" charset="0"/>
              </a:rPr>
              <a:t>See patterns to derive value from data </a:t>
            </a:r>
          </a:p>
          <a:p>
            <a:pPr eaLnBrk="1" hangingPunct="1">
              <a:spcBef>
                <a:spcPts val="1200"/>
              </a:spcBef>
              <a:buFont typeface="Wingdings" pitchFamily="2" charset="2"/>
              <a:buChar char="§"/>
            </a:pPr>
            <a:r>
              <a:rPr lang="en-US" sz="2400" dirty="0" smtClean="0">
                <a:latin typeface="Arial" charset="0"/>
                <a:cs typeface="Arial" charset="0"/>
              </a:rPr>
              <a:t>Typical Industry: </a:t>
            </a:r>
          </a:p>
          <a:p>
            <a:pPr lvl="1" eaLnBrk="1" hangingPunct="1">
              <a:spcBef>
                <a:spcPts val="1200"/>
              </a:spcBef>
              <a:buFont typeface="Wingdings" pitchFamily="2" charset="2"/>
              <a:buChar char="§"/>
            </a:pPr>
            <a:r>
              <a:rPr lang="en-US" sz="2000" dirty="0" smtClean="0">
                <a:latin typeface="Arial" charset="0"/>
                <a:cs typeface="Arial" charset="0"/>
              </a:rPr>
              <a:t>Common across all industries</a:t>
            </a:r>
          </a:p>
          <a:p>
            <a:pPr eaLnBrk="1" hangingPunct="1">
              <a:spcBef>
                <a:spcPts val="1200"/>
              </a:spcBef>
              <a:buFont typeface="Arial" charset="0"/>
              <a:buNone/>
            </a:pPr>
            <a:endParaRPr lang="en-US" sz="2400" dirty="0" smtClean="0">
              <a:latin typeface="Arial" charset="0"/>
              <a:cs typeface="Arial"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886" y="1089023"/>
            <a:ext cx="4180114" cy="380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20</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896659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Hadoop Infrastructure</a:t>
            </a:r>
          </a:p>
        </p:txBody>
      </p:sp>
      <p:sp>
        <p:nvSpPr>
          <p:cNvPr id="17411" name="Content Placeholder 4"/>
          <p:cNvSpPr>
            <a:spLocks noGrp="1"/>
          </p:cNvSpPr>
          <p:nvPr>
            <p:ph idx="1"/>
          </p:nvPr>
        </p:nvSpPr>
        <p:spPr>
          <a:xfrm>
            <a:off x="304800" y="914400"/>
            <a:ext cx="11582400" cy="5715000"/>
          </a:xfrm>
        </p:spPr>
        <p:txBody>
          <a:bodyPr/>
          <a:lstStyle/>
          <a:p>
            <a:pPr eaLnBrk="1" hangingPunct="1">
              <a:lnSpc>
                <a:spcPct val="100000"/>
              </a:lnSpc>
              <a:spcBef>
                <a:spcPts val="1200"/>
              </a:spcBef>
              <a:buFont typeface="Wingdings" pitchFamily="2" charset="2"/>
              <a:buChar char="§"/>
            </a:pPr>
            <a:r>
              <a:rPr lang="en-US" sz="2400" dirty="0" smtClean="0">
                <a:latin typeface="Arial" charset="0"/>
                <a:cs typeface="Arial" charset="0"/>
              </a:rPr>
              <a:t>Hadoop is a distributed system like distributed databases. </a:t>
            </a:r>
          </a:p>
          <a:p>
            <a:pPr eaLnBrk="1" hangingPunct="1">
              <a:lnSpc>
                <a:spcPct val="100000"/>
              </a:lnSpc>
              <a:spcBef>
                <a:spcPts val="1200"/>
              </a:spcBef>
              <a:buFont typeface="Wingdings" pitchFamily="2" charset="2"/>
              <a:buChar char="§"/>
            </a:pPr>
            <a:r>
              <a:rPr lang="en-US" sz="2400" dirty="0" smtClean="0">
                <a:latin typeface="Arial" charset="0"/>
                <a:cs typeface="Arial" charset="0"/>
              </a:rPr>
              <a:t>However, there are several key differences between the two infrastructures </a:t>
            </a:r>
          </a:p>
          <a:p>
            <a:pPr lvl="1" eaLnBrk="1" hangingPunct="1">
              <a:lnSpc>
                <a:spcPct val="100000"/>
              </a:lnSpc>
              <a:spcBef>
                <a:spcPts val="1200"/>
              </a:spcBef>
              <a:buFont typeface="Wingdings" pitchFamily="2" charset="2"/>
              <a:buChar char="§"/>
            </a:pPr>
            <a:r>
              <a:rPr lang="en-US" sz="2000" dirty="0" smtClean="0">
                <a:latin typeface="Arial" charset="0"/>
                <a:cs typeface="Arial" charset="0"/>
              </a:rPr>
              <a:t>Data model </a:t>
            </a:r>
          </a:p>
          <a:p>
            <a:pPr lvl="1" eaLnBrk="1" hangingPunct="1">
              <a:lnSpc>
                <a:spcPct val="100000"/>
              </a:lnSpc>
              <a:spcBef>
                <a:spcPts val="1200"/>
              </a:spcBef>
              <a:buFont typeface="Wingdings" pitchFamily="2" charset="2"/>
              <a:buChar char="§"/>
            </a:pPr>
            <a:r>
              <a:rPr lang="en-US" sz="2000" dirty="0" smtClean="0">
                <a:latin typeface="Arial" charset="0"/>
                <a:cs typeface="Arial" charset="0"/>
              </a:rPr>
              <a:t>Computing model</a:t>
            </a:r>
          </a:p>
          <a:p>
            <a:pPr eaLnBrk="1" hangingPunct="1">
              <a:lnSpc>
                <a:spcPct val="100000"/>
              </a:lnSpc>
              <a:spcBef>
                <a:spcPts val="1200"/>
              </a:spcBef>
              <a:buFont typeface="Arial" charset="0"/>
              <a:buNone/>
            </a:pPr>
            <a:endParaRPr lang="en-US" sz="2400" dirty="0" smtClean="0">
              <a:latin typeface="Arial" charset="0"/>
              <a:cs typeface="Arial" charset="0"/>
            </a:endParaRPr>
          </a:p>
        </p:txBody>
      </p:sp>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21</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928152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a:xfrm>
            <a:off x="609600" y="0"/>
            <a:ext cx="10972800" cy="838200"/>
          </a:xfrm>
        </p:spPr>
        <p:txBody>
          <a:bodyPr/>
          <a:lstStyle/>
          <a:p>
            <a:pPr eaLnBrk="1" hangingPunct="1"/>
            <a:r>
              <a:rPr lang="en-US" sz="3200" smtClean="0">
                <a:latin typeface="Arial" charset="0"/>
                <a:cs typeface="Arial" charset="0"/>
              </a:rPr>
              <a:t>How Data Model is Different?</a:t>
            </a:r>
          </a:p>
        </p:txBody>
      </p:sp>
      <p:sp>
        <p:nvSpPr>
          <p:cNvPr id="18435"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Distributed Databases: </a:t>
            </a:r>
          </a:p>
          <a:p>
            <a:pPr eaLnBrk="1" hangingPunct="1">
              <a:buFont typeface="Arial" charset="0"/>
              <a:buNone/>
            </a:pPr>
            <a:r>
              <a:rPr lang="en-US" sz="2400" dirty="0" smtClean="0">
                <a:latin typeface="Arial" charset="0"/>
                <a:cs typeface="Arial" charset="0"/>
              </a:rPr>
              <a:t>• Deal with tables and relations. </a:t>
            </a:r>
          </a:p>
          <a:p>
            <a:pPr eaLnBrk="1" hangingPunct="1">
              <a:buFont typeface="Arial" charset="0"/>
              <a:buNone/>
            </a:pPr>
            <a:r>
              <a:rPr lang="en-US" sz="2400" dirty="0" smtClean="0">
                <a:latin typeface="Arial" charset="0"/>
                <a:cs typeface="Arial" charset="0"/>
              </a:rPr>
              <a:t>• Must have a schema for data. </a:t>
            </a:r>
          </a:p>
          <a:p>
            <a:pPr eaLnBrk="1" hangingPunct="1">
              <a:buFont typeface="Arial" charset="0"/>
              <a:buNone/>
            </a:pPr>
            <a:r>
              <a:rPr lang="en-US" sz="2400" dirty="0" smtClean="0">
                <a:latin typeface="Arial" charset="0"/>
                <a:cs typeface="Arial" charset="0"/>
              </a:rPr>
              <a:t>• Data fragmentation &amp; partitioning.</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829" y="682171"/>
            <a:ext cx="6553805" cy="571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22</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0834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a:xfrm>
            <a:off x="609600" y="0"/>
            <a:ext cx="10972800" cy="838200"/>
          </a:xfrm>
        </p:spPr>
        <p:txBody>
          <a:bodyPr/>
          <a:lstStyle/>
          <a:p>
            <a:pPr eaLnBrk="1" hangingPunct="1"/>
            <a:endParaRPr lang="en-US" sz="3200" smtClean="0">
              <a:latin typeface="Arial" charset="0"/>
              <a:cs typeface="Arial" charset="0"/>
            </a:endParaRPr>
          </a:p>
        </p:txBody>
      </p:sp>
      <p:sp>
        <p:nvSpPr>
          <p:cNvPr id="19459"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Hadoop: </a:t>
            </a:r>
          </a:p>
          <a:p>
            <a:pPr eaLnBrk="1" hangingPunct="1">
              <a:buFont typeface="Arial" charset="0"/>
              <a:buNone/>
            </a:pPr>
            <a:r>
              <a:rPr lang="en-US" sz="2400" dirty="0" smtClean="0">
                <a:latin typeface="Arial" charset="0"/>
                <a:cs typeface="Arial" charset="0"/>
              </a:rPr>
              <a:t>• Deal with flat files in any format</a:t>
            </a:r>
          </a:p>
          <a:p>
            <a:pPr eaLnBrk="1" hangingPunct="1">
              <a:buFont typeface="Arial" charset="0"/>
              <a:buNone/>
            </a:pPr>
            <a:r>
              <a:rPr lang="en-US" sz="2400" dirty="0" smtClean="0">
                <a:latin typeface="Arial" charset="0"/>
                <a:cs typeface="Arial" charset="0"/>
              </a:rPr>
              <a:t>• No schema for data </a:t>
            </a:r>
          </a:p>
          <a:p>
            <a:pPr eaLnBrk="1" hangingPunct="1">
              <a:buFont typeface="Arial" charset="0"/>
              <a:buNone/>
            </a:pPr>
            <a:r>
              <a:rPr lang="en-US" sz="2400" dirty="0" smtClean="0">
                <a:latin typeface="Arial" charset="0"/>
                <a:cs typeface="Arial" charset="0"/>
              </a:rPr>
              <a:t>• Files are divide automatically into blocks</a:t>
            </a: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2590800"/>
            <a:ext cx="833331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23</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541193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609600" y="0"/>
            <a:ext cx="10972800" cy="838200"/>
          </a:xfrm>
        </p:spPr>
        <p:txBody>
          <a:bodyPr/>
          <a:lstStyle/>
          <a:p>
            <a:pPr eaLnBrk="1" hangingPunct="1"/>
            <a:r>
              <a:rPr lang="en-US" sz="3200" smtClean="0">
                <a:latin typeface="Arial" charset="0"/>
                <a:cs typeface="Arial" charset="0"/>
              </a:rPr>
              <a:t>How Computing Model is Different?</a:t>
            </a:r>
          </a:p>
        </p:txBody>
      </p:sp>
      <p:sp>
        <p:nvSpPr>
          <p:cNvPr id="20483"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Distributed Databases: </a:t>
            </a:r>
          </a:p>
          <a:p>
            <a:pPr eaLnBrk="1" hangingPunct="1">
              <a:buFont typeface="Arial" charset="0"/>
              <a:buNone/>
            </a:pPr>
            <a:r>
              <a:rPr lang="en-US" sz="2400" dirty="0" smtClean="0">
                <a:latin typeface="Arial" charset="0"/>
                <a:cs typeface="Arial" charset="0"/>
              </a:rPr>
              <a:t>• Notion of a transaction </a:t>
            </a:r>
          </a:p>
          <a:p>
            <a:pPr eaLnBrk="1" hangingPunct="1">
              <a:buFont typeface="Arial" charset="0"/>
              <a:buNone/>
            </a:pPr>
            <a:r>
              <a:rPr lang="en-US" sz="2400" dirty="0" smtClean="0">
                <a:latin typeface="Arial" charset="0"/>
                <a:cs typeface="Arial" charset="0"/>
              </a:rPr>
              <a:t>• Transaction properties ACID (Atomicity, Consistency, Isolation, and Durability) </a:t>
            </a:r>
          </a:p>
          <a:p>
            <a:pPr eaLnBrk="1" hangingPunct="1">
              <a:buFont typeface="Arial" charset="0"/>
              <a:buNone/>
            </a:pPr>
            <a:r>
              <a:rPr lang="en-US" sz="2400" dirty="0" smtClean="0">
                <a:latin typeface="Arial" charset="0"/>
                <a:cs typeface="Arial" charset="0"/>
              </a:rPr>
              <a:t>• Distributed transaction</a:t>
            </a: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p:txBody>
      </p:sp>
      <p:pic>
        <p:nvPicPr>
          <p:cNvPr id="204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857" y="2877393"/>
            <a:ext cx="5822143" cy="300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7393"/>
            <a:ext cx="6197600" cy="381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24</a:t>
            </a:fld>
            <a:endParaRPr lang="en-IN" dirty="0"/>
          </a:p>
        </p:txBody>
      </p:sp>
    </p:spTree>
    <p:extLst>
      <p:ext uri="{BB962C8B-B14F-4D97-AF65-F5344CB8AC3E}">
        <p14:creationId xmlns:p14="http://schemas.microsoft.com/office/powerpoint/2010/main" val="3957676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title"/>
          </p:nvPr>
        </p:nvSpPr>
        <p:spPr>
          <a:xfrm>
            <a:off x="609600" y="0"/>
            <a:ext cx="10972800" cy="838200"/>
          </a:xfrm>
        </p:spPr>
        <p:txBody>
          <a:bodyPr/>
          <a:lstStyle/>
          <a:p>
            <a:pPr eaLnBrk="1" hangingPunct="1"/>
            <a:r>
              <a:rPr lang="en-US" sz="3200" dirty="0" smtClean="0">
                <a:latin typeface="Arial" charset="0"/>
                <a:cs typeface="Arial" charset="0"/>
              </a:rPr>
              <a:t>Hadoop: </a:t>
            </a:r>
          </a:p>
        </p:txBody>
      </p:sp>
      <p:sp>
        <p:nvSpPr>
          <p:cNvPr id="21507"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smtClean="0">
                <a:latin typeface="Arial" charset="0"/>
                <a:cs typeface="Arial" charset="0"/>
              </a:rPr>
              <a:t>• Notion of a job divided into tasks. </a:t>
            </a:r>
          </a:p>
          <a:p>
            <a:pPr eaLnBrk="1" hangingPunct="1">
              <a:buFont typeface="Arial" charset="0"/>
              <a:buNone/>
            </a:pPr>
            <a:r>
              <a:rPr lang="en-US" sz="2400" smtClean="0">
                <a:latin typeface="Arial" charset="0"/>
                <a:cs typeface="Arial" charset="0"/>
              </a:rPr>
              <a:t>• Map-Reduce computing model. </a:t>
            </a:r>
          </a:p>
          <a:p>
            <a:pPr eaLnBrk="1" hangingPunct="1">
              <a:buFont typeface="Arial" charset="0"/>
              <a:buNone/>
            </a:pPr>
            <a:r>
              <a:rPr lang="en-US" sz="2400" smtClean="0">
                <a:latin typeface="Arial" charset="0"/>
                <a:cs typeface="Arial" charset="0"/>
              </a:rPr>
              <a:t>• Every task is either a map or reduce.</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886" y="288217"/>
            <a:ext cx="6720114" cy="645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25</a:t>
            </a:fld>
            <a:endParaRPr lang="en-IN" dirty="0"/>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995746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056"/>
            <a:ext cx="10515600" cy="999651"/>
          </a:xfrm>
        </p:spPr>
        <p:txBody>
          <a:bodyPr/>
          <a:lstStyle/>
          <a:p>
            <a:r>
              <a:rPr lang="en-US" dirty="0" smtClean="0"/>
              <a:t>Key Benefits</a:t>
            </a:r>
            <a:endParaRPr lang="en-US" dirty="0"/>
          </a:p>
        </p:txBody>
      </p:sp>
      <p:sp>
        <p:nvSpPr>
          <p:cNvPr id="3" name="Content Placeholder 2"/>
          <p:cNvSpPr>
            <a:spLocks noGrp="1"/>
          </p:cNvSpPr>
          <p:nvPr>
            <p:ph idx="1"/>
          </p:nvPr>
        </p:nvSpPr>
        <p:spPr/>
        <p:txBody>
          <a:bodyPr/>
          <a:lstStyle/>
          <a:p>
            <a:r>
              <a:rPr lang="en-US" dirty="0" smtClean="0"/>
              <a:t>Computing power</a:t>
            </a:r>
          </a:p>
          <a:p>
            <a:r>
              <a:rPr lang="en-US" dirty="0" smtClean="0"/>
              <a:t>Flexibility</a:t>
            </a:r>
          </a:p>
          <a:p>
            <a:r>
              <a:rPr lang="en-US" dirty="0" smtClean="0"/>
              <a:t>Fault Tolerance</a:t>
            </a:r>
          </a:p>
          <a:p>
            <a:r>
              <a:rPr lang="en-US" dirty="0" smtClean="0"/>
              <a:t>Low cost</a:t>
            </a:r>
          </a:p>
          <a:p>
            <a:r>
              <a:rPr lang="en-US" dirty="0" smtClean="0"/>
              <a:t>Scalability</a:t>
            </a:r>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26</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017" y="1173707"/>
            <a:ext cx="8198981" cy="42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2343697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49118-2BB8-4C55-9816-CA79EF34F858}"/>
              </a:ext>
            </a:extLst>
          </p:cNvPr>
          <p:cNvSpPr>
            <a:spLocks noGrp="1"/>
          </p:cNvSpPr>
          <p:nvPr>
            <p:ph type="title"/>
          </p:nvPr>
        </p:nvSpPr>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a:t>
            </a:r>
            <a:r>
              <a:rPr lang="en-US" dirty="0" smtClean="0">
                <a:latin typeface="Arial" pitchFamily="34" charset="0"/>
                <a:cs typeface="Arial" pitchFamily="34" charset="0"/>
              </a:rPr>
              <a:t>Framework</a:t>
            </a:r>
            <a:endParaRPr lang="en-IN" dirty="0">
              <a:latin typeface="Arial" pitchFamily="34" charset="0"/>
              <a:cs typeface="Arial" pitchFamily="34" charset="0"/>
            </a:endParaRPr>
          </a:p>
        </p:txBody>
      </p:sp>
      <p:sp>
        <p:nvSpPr>
          <p:cNvPr id="3" name="Content Placeholder 2">
            <a:extLst>
              <a:ext uri="{FF2B5EF4-FFF2-40B4-BE49-F238E27FC236}">
                <a16:creationId xmlns:a16="http://schemas.microsoft.com/office/drawing/2014/main" xmlns="" id="{B2A0A53A-A698-46A4-B765-D58B782FC4F1}"/>
              </a:ext>
            </a:extLst>
          </p:cNvPr>
          <p:cNvSpPr>
            <a:spLocks noGrp="1"/>
          </p:cNvSpPr>
          <p:nvPr>
            <p:ph idx="1"/>
          </p:nvPr>
        </p:nvSpPr>
        <p:spPr/>
        <p:txBody>
          <a:bodyPr/>
          <a:lstStyle/>
          <a:p>
            <a:pPr algn="just" fontAlgn="base"/>
            <a:r>
              <a:rPr lang="en-US" dirty="0"/>
              <a:t>Apache Hadoop runs on Java and is an open source framework used </a:t>
            </a:r>
            <a:r>
              <a:rPr lang="en-US" b="1" dirty="0"/>
              <a:t>to process and store a large amount of data on a huge cluster.</a:t>
            </a:r>
          </a:p>
          <a:p>
            <a:pPr algn="just" fontAlgn="base"/>
            <a:r>
              <a:rPr lang="en-US" dirty="0"/>
              <a:t>Hadoop framework is composed of four main components:</a:t>
            </a:r>
          </a:p>
          <a:p>
            <a:pPr lvl="1" fontAlgn="base"/>
            <a:r>
              <a:rPr lang="en-US" b="1" dirty="0"/>
              <a:t>Hadoop Common</a:t>
            </a:r>
          </a:p>
          <a:p>
            <a:pPr lvl="1" fontAlgn="base"/>
            <a:r>
              <a:rPr lang="en-US" b="1" dirty="0"/>
              <a:t>Hadoop Distributed File System</a:t>
            </a:r>
          </a:p>
          <a:p>
            <a:pPr lvl="1" fontAlgn="base"/>
            <a:r>
              <a:rPr lang="en-US" b="1" dirty="0"/>
              <a:t>YARN</a:t>
            </a:r>
          </a:p>
          <a:p>
            <a:pPr lvl="1" fontAlgn="base"/>
            <a:r>
              <a:rPr lang="en-US" b="1" dirty="0"/>
              <a:t>MapReduce</a:t>
            </a:r>
          </a:p>
        </p:txBody>
      </p:sp>
      <p:pic>
        <p:nvPicPr>
          <p:cNvPr id="4" name="Picture 3">
            <a:extLst>
              <a:ext uri="{FF2B5EF4-FFF2-40B4-BE49-F238E27FC236}">
                <a16:creationId xmlns:a16="http://schemas.microsoft.com/office/drawing/2014/main" xmlns="" id="{075FB832-D566-4A99-8DFD-E73B5414B9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14" t="1443" r="8019" b="8872"/>
          <a:stretch/>
        </p:blipFill>
        <p:spPr>
          <a:xfrm>
            <a:off x="0" y="5727940"/>
            <a:ext cx="1054276" cy="1130059"/>
          </a:xfrm>
          <a:prstGeom prst="rect">
            <a:avLst/>
          </a:prstGeom>
        </p:spPr>
      </p:pic>
      <p:sp>
        <p:nvSpPr>
          <p:cNvPr id="5" name="Slide Number Placeholder 4">
            <a:extLst>
              <a:ext uri="{FF2B5EF4-FFF2-40B4-BE49-F238E27FC236}">
                <a16:creationId xmlns:a16="http://schemas.microsoft.com/office/drawing/2014/main" xmlns="" id="{5B00142E-9CDF-465B-811C-6957E2911883}"/>
              </a:ext>
            </a:extLst>
          </p:cNvPr>
          <p:cNvSpPr>
            <a:spLocks noGrp="1"/>
          </p:cNvSpPr>
          <p:nvPr>
            <p:ph type="sldNum" sz="quarter" idx="12"/>
          </p:nvPr>
        </p:nvSpPr>
        <p:spPr/>
        <p:txBody>
          <a:bodyPr/>
          <a:lstStyle/>
          <a:p>
            <a:fld id="{236A2DA2-38D1-4472-B02D-8498B342C0EB}" type="slidenum">
              <a:rPr lang="en-IN" smtClean="0"/>
              <a:pPr/>
              <a:t>27</a:t>
            </a:fld>
            <a:endParaRPr lang="en-IN" dirty="0"/>
          </a:p>
        </p:txBody>
      </p:sp>
      <p:sp>
        <p:nvSpPr>
          <p:cNvPr id="6" name="Footer Placeholder 5"/>
          <p:cNvSpPr>
            <a:spLocks noGrp="1"/>
          </p:cNvSpPr>
          <p:nvPr>
            <p:ph type="ftr" sz="quarter" idx="11"/>
          </p:nvPr>
        </p:nvSpPr>
        <p:spPr/>
        <p:txBody>
          <a:bodyPr/>
          <a:lstStyle/>
          <a:p>
            <a:r>
              <a:rPr lang="en-IN" smtClean="0"/>
              <a:t>Unit-IV-Hadoop</a:t>
            </a:r>
            <a:endParaRPr lang="en-IN" dirty="0"/>
          </a:p>
        </p:txBody>
      </p:sp>
      <p:pic>
        <p:nvPicPr>
          <p:cNvPr id="7" name="Picture 4" descr="Introduction to Apache Hadoop Eco-System">
            <a:extLst>
              <a:ext uri="{FF2B5EF4-FFF2-40B4-BE49-F238E27FC236}">
                <a16:creationId xmlns:a16="http://schemas.microsoft.com/office/drawing/2014/main" xmlns="" id="{C1963322-12C1-4EE0-8DF5-808D20DD8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7" t="28093" r="3380" b="27463"/>
          <a:stretch/>
        </p:blipFill>
        <p:spPr bwMode="auto">
          <a:xfrm>
            <a:off x="8154000" y="515315"/>
            <a:ext cx="3839592" cy="102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2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6E88A2-4807-46CC-A8DE-B39261F1C9F4}"/>
              </a:ext>
            </a:extLst>
          </p:cNvPr>
          <p:cNvSpPr>
            <a:spLocks noGrp="1"/>
          </p:cNvSpPr>
          <p:nvPr>
            <p:ph type="title"/>
          </p:nvPr>
        </p:nvSpPr>
        <p:spPr/>
        <p:txBody>
          <a:bodyPr/>
          <a:lstStyle/>
          <a:p>
            <a:r>
              <a:rPr lang="en-US" dirty="0"/>
              <a:t>The Apache framework is composed of the following components:</a:t>
            </a:r>
            <a:endParaRPr lang="en-IN" dirty="0"/>
          </a:p>
        </p:txBody>
      </p:sp>
      <p:pic>
        <p:nvPicPr>
          <p:cNvPr id="1026" name="Picture 2" descr="Hadoop Framework">
            <a:extLst>
              <a:ext uri="{FF2B5EF4-FFF2-40B4-BE49-F238E27FC236}">
                <a16:creationId xmlns:a16="http://schemas.microsoft.com/office/drawing/2014/main" xmlns="" id="{1BDE325A-B9CE-4EFC-AB32-EEFCEBCAD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275" y="1991444"/>
            <a:ext cx="5505450"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xmlns="" id="{D7AF8A49-1F34-4627-8D0D-729B8E0F63A6}"/>
              </a:ext>
            </a:extLst>
          </p:cNvPr>
          <p:cNvSpPr>
            <a:spLocks noGrp="1"/>
          </p:cNvSpPr>
          <p:nvPr>
            <p:ph type="sldNum" sz="quarter" idx="12"/>
          </p:nvPr>
        </p:nvSpPr>
        <p:spPr/>
        <p:txBody>
          <a:bodyPr/>
          <a:lstStyle/>
          <a:p>
            <a:fld id="{236A2DA2-38D1-4472-B02D-8498B342C0EB}" type="slidenum">
              <a:rPr lang="en-IN" smtClean="0"/>
              <a:pPr/>
              <a:t>28</a:t>
            </a:fld>
            <a:endParaRPr lang="en-IN" dirty="0"/>
          </a:p>
        </p:txBody>
      </p:sp>
      <p:sp>
        <p:nvSpPr>
          <p:cNvPr id="5" name="Footer Placeholder 4"/>
          <p:cNvSpPr>
            <a:spLocks noGrp="1"/>
          </p:cNvSpPr>
          <p:nvPr>
            <p:ph type="ftr" sz="quarter" idx="11"/>
          </p:nvPr>
        </p:nvSpPr>
        <p:spPr/>
        <p:txBody>
          <a:bodyPr/>
          <a:lstStyle/>
          <a:p>
            <a:r>
              <a:rPr lang="en-IN" smtClean="0"/>
              <a:t>Unit-IV-Hadoop</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22404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14BE41-C673-4D03-AEEB-6A83EEBB220A}"/>
              </a:ext>
            </a:extLst>
          </p:cNvPr>
          <p:cNvSpPr>
            <a:spLocks noGrp="1"/>
          </p:cNvSpPr>
          <p:nvPr>
            <p:ph type="title"/>
          </p:nvPr>
        </p:nvSpPr>
        <p:spPr>
          <a:xfrm>
            <a:off x="838200" y="365126"/>
            <a:ext cx="10515600" cy="980596"/>
          </a:xfrm>
        </p:spPr>
        <p:txBody>
          <a:bodyPr>
            <a:normAutofit fontScale="90000"/>
          </a:bodyPr>
          <a:lstStyle/>
          <a:p>
            <a:r>
              <a:rPr lang="en-US" dirty="0"/>
              <a:t>The Apache framework is composed of the following components:</a:t>
            </a:r>
            <a:endParaRPr lang="en-IN" dirty="0"/>
          </a:p>
        </p:txBody>
      </p:sp>
      <p:sp>
        <p:nvSpPr>
          <p:cNvPr id="3" name="Content Placeholder 2">
            <a:extLst>
              <a:ext uri="{FF2B5EF4-FFF2-40B4-BE49-F238E27FC236}">
                <a16:creationId xmlns:a16="http://schemas.microsoft.com/office/drawing/2014/main" xmlns="" id="{21962423-9EA1-4E08-96DF-94401FD9DEFE}"/>
              </a:ext>
            </a:extLst>
          </p:cNvPr>
          <p:cNvSpPr>
            <a:spLocks noGrp="1"/>
          </p:cNvSpPr>
          <p:nvPr>
            <p:ph idx="1"/>
          </p:nvPr>
        </p:nvSpPr>
        <p:spPr/>
        <p:txBody>
          <a:bodyPr>
            <a:normAutofit fontScale="85000" lnSpcReduction="10000"/>
          </a:bodyPr>
          <a:lstStyle/>
          <a:p>
            <a:pPr fontAlgn="base">
              <a:lnSpc>
                <a:spcPct val="110000"/>
              </a:lnSpc>
            </a:pPr>
            <a:r>
              <a:rPr lang="en-US" b="1" dirty="0"/>
              <a:t>Hadoop Common:</a:t>
            </a:r>
          </a:p>
          <a:p>
            <a:pPr lvl="1" fontAlgn="base">
              <a:lnSpc>
                <a:spcPct val="110000"/>
              </a:lnSpc>
            </a:pPr>
            <a:r>
              <a:rPr lang="en-US" dirty="0"/>
              <a:t>It refers to the common </a:t>
            </a:r>
            <a:r>
              <a:rPr lang="en-US" b="1" dirty="0"/>
              <a:t>Java utilities and libraries </a:t>
            </a:r>
            <a:r>
              <a:rPr lang="en-US" dirty="0"/>
              <a:t>that support Hadoop modules.</a:t>
            </a:r>
          </a:p>
          <a:p>
            <a:pPr fontAlgn="base">
              <a:lnSpc>
                <a:spcPct val="110000"/>
              </a:lnSpc>
            </a:pPr>
            <a:r>
              <a:rPr lang="en-US" b="1" dirty="0"/>
              <a:t>Hadoop Distributed File Systems:</a:t>
            </a:r>
          </a:p>
          <a:p>
            <a:pPr lvl="1" fontAlgn="base">
              <a:lnSpc>
                <a:spcPct val="110000"/>
              </a:lnSpc>
            </a:pPr>
            <a:r>
              <a:rPr lang="en-US" dirty="0"/>
              <a:t>It is the primary </a:t>
            </a:r>
            <a:r>
              <a:rPr lang="en-US" b="1" dirty="0"/>
              <a:t>storage system that Hadoop applications use</a:t>
            </a:r>
            <a:r>
              <a:rPr lang="en-US" dirty="0"/>
              <a:t>.</a:t>
            </a:r>
          </a:p>
          <a:p>
            <a:pPr lvl="1" fontAlgn="base">
              <a:lnSpc>
                <a:spcPct val="110000"/>
              </a:lnSpc>
            </a:pPr>
            <a:r>
              <a:rPr lang="en-US" dirty="0"/>
              <a:t>It is a </a:t>
            </a:r>
            <a:r>
              <a:rPr lang="en-US" b="1" dirty="0"/>
              <a:t>distributed file system</a:t>
            </a:r>
            <a:r>
              <a:rPr lang="en-US" dirty="0"/>
              <a:t> that enables you to have an access to applications data.</a:t>
            </a:r>
          </a:p>
          <a:p>
            <a:pPr fontAlgn="base">
              <a:lnSpc>
                <a:spcPct val="110000"/>
              </a:lnSpc>
            </a:pPr>
            <a:r>
              <a:rPr lang="en-US" b="1" dirty="0"/>
              <a:t>Hadoop MapReduce:</a:t>
            </a:r>
          </a:p>
          <a:p>
            <a:pPr lvl="1" fontAlgn="base">
              <a:lnSpc>
                <a:spcPct val="110000"/>
              </a:lnSpc>
            </a:pPr>
            <a:r>
              <a:rPr lang="en-US" dirty="0"/>
              <a:t>Hadoop MapReduce is a </a:t>
            </a:r>
            <a:r>
              <a:rPr lang="en-US" b="1" dirty="0"/>
              <a:t>software framework used for the parallel processing </a:t>
            </a:r>
            <a:r>
              <a:rPr lang="en-US" dirty="0"/>
              <a:t>of big data.</a:t>
            </a:r>
          </a:p>
          <a:p>
            <a:pPr fontAlgn="base">
              <a:lnSpc>
                <a:spcPct val="110000"/>
              </a:lnSpc>
            </a:pPr>
            <a:r>
              <a:rPr lang="en-US" b="1" dirty="0"/>
              <a:t>Hadoop YARN:</a:t>
            </a:r>
          </a:p>
          <a:p>
            <a:pPr lvl="1" fontAlgn="base">
              <a:lnSpc>
                <a:spcPct val="110000"/>
              </a:lnSpc>
            </a:pPr>
            <a:r>
              <a:rPr lang="en-US" dirty="0"/>
              <a:t>YARN is the </a:t>
            </a:r>
            <a:r>
              <a:rPr lang="en-US" b="1" dirty="0"/>
              <a:t>resource management technology </a:t>
            </a:r>
            <a:r>
              <a:rPr lang="en-US" dirty="0"/>
              <a:t>used by Hadoop.</a:t>
            </a:r>
          </a:p>
          <a:p>
            <a:pPr lvl="1" fontAlgn="base">
              <a:lnSpc>
                <a:spcPct val="110000"/>
              </a:lnSpc>
            </a:pPr>
            <a:r>
              <a:rPr lang="en-US" dirty="0"/>
              <a:t>It is responsible for </a:t>
            </a:r>
            <a:r>
              <a:rPr lang="en-US" b="1" dirty="0"/>
              <a:t>resource management and job scheduling</a:t>
            </a:r>
          </a:p>
        </p:txBody>
      </p:sp>
      <p:sp>
        <p:nvSpPr>
          <p:cNvPr id="5" name="Slide Number Placeholder 4">
            <a:extLst>
              <a:ext uri="{FF2B5EF4-FFF2-40B4-BE49-F238E27FC236}">
                <a16:creationId xmlns:a16="http://schemas.microsoft.com/office/drawing/2014/main" xmlns="" id="{CBF68E46-F838-43B0-8887-0735D3778D5E}"/>
              </a:ext>
            </a:extLst>
          </p:cNvPr>
          <p:cNvSpPr>
            <a:spLocks noGrp="1"/>
          </p:cNvSpPr>
          <p:nvPr>
            <p:ph type="sldNum" sz="quarter" idx="12"/>
          </p:nvPr>
        </p:nvSpPr>
        <p:spPr/>
        <p:txBody>
          <a:bodyPr/>
          <a:lstStyle/>
          <a:p>
            <a:fld id="{236A2DA2-38D1-4472-B02D-8498B342C0EB}" type="slidenum">
              <a:rPr lang="en-IN" smtClean="0"/>
              <a:pPr/>
              <a:t>29</a:t>
            </a:fld>
            <a:endParaRPr lang="en-IN" dirty="0"/>
          </a:p>
        </p:txBody>
      </p:sp>
      <p:sp>
        <p:nvSpPr>
          <p:cNvPr id="6" name="Footer Placeholder 5"/>
          <p:cNvSpPr>
            <a:spLocks noGrp="1"/>
          </p:cNvSpPr>
          <p:nvPr>
            <p:ph type="ftr" sz="quarter" idx="11"/>
          </p:nvPr>
        </p:nvSpPr>
        <p:spPr/>
        <p:txBody>
          <a:bodyPr/>
          <a:lstStyle/>
          <a:p>
            <a:r>
              <a:rPr lang="en-IN" smtClean="0"/>
              <a:t>Unit-IV-Hadoop</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3456457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13CAF-4831-45F0-AC3F-CBB4A9C145FC}"/>
              </a:ext>
            </a:extLst>
          </p:cNvPr>
          <p:cNvSpPr>
            <a:spLocks noGrp="1"/>
          </p:cNvSpPr>
          <p:nvPr>
            <p:ph type="title"/>
          </p:nvPr>
        </p:nvSpPr>
        <p:spPr/>
        <p:txBody>
          <a:bodyPr/>
          <a:lstStyle/>
          <a:p>
            <a:r>
              <a:rPr lang="en-IN" b="1" dirty="0"/>
              <a:t>Introduction to Apache Hadoop</a:t>
            </a:r>
            <a:endParaRPr lang="en-IN" dirty="0"/>
          </a:p>
        </p:txBody>
      </p:sp>
      <p:sp>
        <p:nvSpPr>
          <p:cNvPr id="3" name="Content Placeholder 2">
            <a:extLst>
              <a:ext uri="{FF2B5EF4-FFF2-40B4-BE49-F238E27FC236}">
                <a16:creationId xmlns:a16="http://schemas.microsoft.com/office/drawing/2014/main" xmlns="" id="{8C9FFE9B-99D4-40AB-A07B-13BE430E06B5}"/>
              </a:ext>
            </a:extLst>
          </p:cNvPr>
          <p:cNvSpPr>
            <a:spLocks noGrp="1"/>
          </p:cNvSpPr>
          <p:nvPr>
            <p:ph idx="1"/>
          </p:nvPr>
        </p:nvSpPr>
        <p:spPr/>
        <p:txBody>
          <a:bodyPr>
            <a:normAutofit/>
          </a:bodyPr>
          <a:lstStyle/>
          <a:p>
            <a:pPr algn="just" fontAlgn="base">
              <a:lnSpc>
                <a:spcPct val="120000"/>
              </a:lnSpc>
            </a:pPr>
            <a:r>
              <a:rPr lang="en-US" dirty="0"/>
              <a:t>With the continuous business growth and start-ups flourishing up, the need to store a large amount of data has also increased rapidly.</a:t>
            </a:r>
          </a:p>
          <a:p>
            <a:pPr algn="just" fontAlgn="base">
              <a:lnSpc>
                <a:spcPct val="120000"/>
              </a:lnSpc>
            </a:pPr>
            <a:r>
              <a:rPr lang="en-US" dirty="0"/>
              <a:t>To meet the growth of business and gain profits the companies would fetch tools to analyze the Big Data.</a:t>
            </a:r>
            <a:endParaRPr lang="en-IN" dirty="0"/>
          </a:p>
          <a:p>
            <a:pPr algn="just" fontAlgn="base">
              <a:lnSpc>
                <a:spcPct val="120000"/>
              </a:lnSpc>
            </a:pPr>
            <a:r>
              <a:rPr lang="en-US" dirty="0"/>
              <a:t>To meet the growing demand, Apache Software Foundation launched Hadoop, a tool to store, analyze, and process Big Data.</a:t>
            </a:r>
          </a:p>
        </p:txBody>
      </p:sp>
      <p:pic>
        <p:nvPicPr>
          <p:cNvPr id="5124" name="Picture 4" descr="Introduction to Apache Hadoop Eco-System">
            <a:extLst>
              <a:ext uri="{FF2B5EF4-FFF2-40B4-BE49-F238E27FC236}">
                <a16:creationId xmlns:a16="http://schemas.microsoft.com/office/drawing/2014/main" xmlns="" id="{C1963322-12C1-4EE0-8DF5-808D20DD8B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7" t="28093" r="3380" b="27463"/>
          <a:stretch/>
        </p:blipFill>
        <p:spPr bwMode="auto">
          <a:xfrm>
            <a:off x="8154000" y="515315"/>
            <a:ext cx="3839592" cy="10251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xmlns="" id="{D2AA13F0-DB09-4439-B850-9A844CEFEC9C}"/>
              </a:ext>
            </a:extLst>
          </p:cNvPr>
          <p:cNvSpPr>
            <a:spLocks noGrp="1"/>
          </p:cNvSpPr>
          <p:nvPr>
            <p:ph type="sldNum" sz="quarter" idx="12"/>
          </p:nvPr>
        </p:nvSpPr>
        <p:spPr/>
        <p:txBody>
          <a:bodyPr/>
          <a:lstStyle/>
          <a:p>
            <a:fld id="{236A2DA2-38D1-4472-B02D-8498B342C0EB}" type="slidenum">
              <a:rPr lang="en-IN" smtClean="0"/>
              <a:pPr/>
              <a:t>3</a:t>
            </a:fld>
            <a:endParaRPr lang="en-IN" dirty="0"/>
          </a:p>
        </p:txBody>
      </p:sp>
      <p:sp>
        <p:nvSpPr>
          <p:cNvPr id="6" name="Footer Placeholder 5"/>
          <p:cNvSpPr>
            <a:spLocks noGrp="1"/>
          </p:cNvSpPr>
          <p:nvPr>
            <p:ph type="ftr" sz="quarter" idx="11"/>
          </p:nvPr>
        </p:nvSpPr>
        <p:spPr/>
        <p:txBody>
          <a:bodyPr/>
          <a:lstStyle/>
          <a:p>
            <a:r>
              <a:rPr lang="en-IN" smtClean="0"/>
              <a:t>Unit-IV-Hadoop</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38172611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YARN (</a:t>
            </a:r>
            <a:r>
              <a:rPr lang="en-US" b="1" dirty="0"/>
              <a:t>Yet Another Resource </a:t>
            </a:r>
            <a:r>
              <a:rPr lang="en-US" b="1" dirty="0" smtClean="0"/>
              <a:t>Negotiator)</a:t>
            </a:r>
            <a:endParaRPr lang="en-US" b="1"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30</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7" y="2100974"/>
            <a:ext cx="717232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684164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14BE41-C673-4D03-AEEB-6A83EEBB220A}"/>
              </a:ext>
            </a:extLst>
          </p:cNvPr>
          <p:cNvSpPr>
            <a:spLocks noGrp="1"/>
          </p:cNvSpPr>
          <p:nvPr>
            <p:ph type="title"/>
          </p:nvPr>
        </p:nvSpPr>
        <p:spPr>
          <a:xfrm>
            <a:off x="838200" y="365126"/>
            <a:ext cx="10515600" cy="980596"/>
          </a:xfrm>
        </p:spPr>
        <p:txBody>
          <a:bodyPr>
            <a:normAutofit/>
          </a:bodyPr>
          <a:lstStyle/>
          <a:p>
            <a:r>
              <a:rPr lang="en-US" dirty="0" err="1" smtClean="0"/>
              <a:t>Hadoop</a:t>
            </a:r>
            <a:r>
              <a:rPr lang="en-US" dirty="0" smtClean="0"/>
              <a:t> </a:t>
            </a:r>
            <a:endParaRPr lang="en-IN" dirty="0"/>
          </a:p>
        </p:txBody>
      </p:sp>
      <p:sp>
        <p:nvSpPr>
          <p:cNvPr id="3" name="Content Placeholder 2">
            <a:extLst>
              <a:ext uri="{FF2B5EF4-FFF2-40B4-BE49-F238E27FC236}">
                <a16:creationId xmlns:a16="http://schemas.microsoft.com/office/drawing/2014/main" xmlns="" id="{21962423-9EA1-4E08-96DF-94401FD9DEFE}"/>
              </a:ext>
            </a:extLst>
          </p:cNvPr>
          <p:cNvSpPr>
            <a:spLocks noGrp="1"/>
          </p:cNvSpPr>
          <p:nvPr>
            <p:ph idx="1"/>
          </p:nvPr>
        </p:nvSpPr>
        <p:spPr/>
        <p:txBody>
          <a:bodyPr>
            <a:normAutofit/>
          </a:bodyPr>
          <a:lstStyle/>
          <a:p>
            <a:pPr fontAlgn="base">
              <a:lnSpc>
                <a:spcPct val="110000"/>
              </a:lnSpc>
            </a:pPr>
            <a:endParaRPr lang="en-US" b="1" dirty="0"/>
          </a:p>
        </p:txBody>
      </p:sp>
      <p:sp>
        <p:nvSpPr>
          <p:cNvPr id="5" name="Slide Number Placeholder 4">
            <a:extLst>
              <a:ext uri="{FF2B5EF4-FFF2-40B4-BE49-F238E27FC236}">
                <a16:creationId xmlns:a16="http://schemas.microsoft.com/office/drawing/2014/main" xmlns="" id="{CBF68E46-F838-43B0-8887-0735D3778D5E}"/>
              </a:ext>
            </a:extLst>
          </p:cNvPr>
          <p:cNvSpPr>
            <a:spLocks noGrp="1"/>
          </p:cNvSpPr>
          <p:nvPr>
            <p:ph type="sldNum" sz="quarter" idx="12"/>
          </p:nvPr>
        </p:nvSpPr>
        <p:spPr/>
        <p:txBody>
          <a:bodyPr/>
          <a:lstStyle/>
          <a:p>
            <a:fld id="{236A2DA2-38D1-4472-B02D-8498B342C0EB}" type="slidenum">
              <a:rPr lang="en-IN" smtClean="0"/>
              <a:pPr/>
              <a:t>31</a:t>
            </a:fld>
            <a:endParaRPr lang="en-IN" dirty="0"/>
          </a:p>
        </p:txBody>
      </p:sp>
      <p:sp>
        <p:nvSpPr>
          <p:cNvPr id="6" name="Footer Placeholder 5"/>
          <p:cNvSpPr>
            <a:spLocks noGrp="1"/>
          </p:cNvSpPr>
          <p:nvPr>
            <p:ph type="ftr" sz="quarter" idx="11"/>
          </p:nvPr>
        </p:nvSpPr>
        <p:spPr/>
        <p:txBody>
          <a:bodyPr/>
          <a:lstStyle/>
          <a:p>
            <a:r>
              <a:rPr lang="en-IN" smtClean="0"/>
              <a:t>Unit-IV-Hadoop</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941" y="1675855"/>
            <a:ext cx="8212072" cy="47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8747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ookman Old Style" pitchFamily="18" charset="0"/>
              </a:rPr>
              <a:t>Hadoop</a:t>
            </a:r>
            <a:r>
              <a:rPr lang="en-US" dirty="0">
                <a:latin typeface="Bookman Old Style" pitchFamily="18" charset="0"/>
              </a:rPr>
              <a:t> 1.x Core </a:t>
            </a:r>
            <a:r>
              <a:rPr lang="en-US" dirty="0" smtClean="0">
                <a:latin typeface="Bookman Old Style" pitchFamily="18" charset="0"/>
              </a:rPr>
              <a:t>Components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32</a:t>
            </a:fld>
            <a:endParaRPr lang="en-IN" dirty="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280" y="1477797"/>
            <a:ext cx="780097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80254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normAutofit/>
          </a:bodyPr>
          <a:lstStyle/>
          <a:p>
            <a:r>
              <a:rPr lang="en-US" sz="3600" b="1" dirty="0" smtClean="0">
                <a:latin typeface="Arial" pitchFamily="34" charset="0"/>
                <a:cs typeface="Arial" pitchFamily="34" charset="0"/>
              </a:rPr>
              <a:t>Components of </a:t>
            </a:r>
            <a:r>
              <a:rPr lang="en-US" sz="3600" b="1" dirty="0" err="1" smtClean="0">
                <a:latin typeface="Arial" pitchFamily="34" charset="0"/>
                <a:cs typeface="Arial" pitchFamily="34" charset="0"/>
              </a:rPr>
              <a:t>Hadoop</a:t>
            </a:r>
            <a:endParaRPr lang="en-US" sz="3600" b="1" dirty="0">
              <a:latin typeface="Arial" pitchFamily="34" charset="0"/>
              <a:cs typeface="Arial" pitchFamily="34" charset="0"/>
            </a:endParaRPr>
          </a:p>
        </p:txBody>
      </p:sp>
      <p:sp>
        <p:nvSpPr>
          <p:cNvPr id="3" name="Content Placeholder 2"/>
          <p:cNvSpPr>
            <a:spLocks noGrp="1"/>
          </p:cNvSpPr>
          <p:nvPr>
            <p:ph idx="1"/>
          </p:nvPr>
        </p:nvSpPr>
        <p:spPr>
          <a:xfrm>
            <a:off x="838200" y="1337481"/>
            <a:ext cx="10729686" cy="4839482"/>
          </a:xfrm>
        </p:spPr>
        <p:txBody>
          <a:bodyPr/>
          <a:lstStyle/>
          <a:p>
            <a:pPr marL="0" indent="0">
              <a:buNone/>
            </a:pPr>
            <a:r>
              <a:rPr lang="en-US" b="1" dirty="0"/>
              <a:t>Name Node</a:t>
            </a:r>
            <a:endParaRPr lang="en-US" b="1" dirty="0" smtClean="0"/>
          </a:p>
          <a:p>
            <a:r>
              <a:rPr lang="en-US" dirty="0" smtClean="0"/>
              <a:t>Executes </a:t>
            </a:r>
            <a:r>
              <a:rPr lang="en-US" dirty="0"/>
              <a:t>file system namespace operations like </a:t>
            </a:r>
            <a:r>
              <a:rPr lang="en-US" dirty="0">
                <a:solidFill>
                  <a:srgbClr val="FF0000"/>
                </a:solidFill>
              </a:rPr>
              <a:t>opening, closing, and renaming files and directories.</a:t>
            </a:r>
            <a:r>
              <a:rPr lang="en-US" dirty="0"/>
              <a:t> </a:t>
            </a:r>
            <a:endParaRPr lang="en-US" dirty="0" smtClean="0"/>
          </a:p>
          <a:p>
            <a:r>
              <a:rPr lang="en-US" dirty="0" smtClean="0"/>
              <a:t>It </a:t>
            </a:r>
            <a:r>
              <a:rPr lang="en-US" dirty="0"/>
              <a:t>also determines the mapping of blocks to </a:t>
            </a:r>
            <a:r>
              <a:rPr lang="en-US" dirty="0" err="1"/>
              <a:t>DataNodes</a:t>
            </a:r>
            <a:r>
              <a:rPr lang="en-US" dirty="0"/>
              <a:t>. </a:t>
            </a:r>
            <a:endParaRPr lang="en-US" dirty="0" smtClean="0"/>
          </a:p>
          <a:p>
            <a:pPr marL="0" indent="0">
              <a:buNone/>
            </a:pPr>
            <a:r>
              <a:rPr lang="en-US" b="1" dirty="0" smtClean="0"/>
              <a:t>Data Node</a:t>
            </a:r>
          </a:p>
          <a:p>
            <a:r>
              <a:rPr lang="en-US" dirty="0" smtClean="0"/>
              <a:t>The </a:t>
            </a:r>
            <a:r>
              <a:rPr lang="en-US" dirty="0" err="1"/>
              <a:t>DataNodes</a:t>
            </a:r>
            <a:r>
              <a:rPr lang="en-US" dirty="0"/>
              <a:t> are </a:t>
            </a:r>
            <a:r>
              <a:rPr lang="en-US" b="1" dirty="0">
                <a:solidFill>
                  <a:srgbClr val="FF0000"/>
                </a:solidFill>
              </a:rPr>
              <a:t>responsible for serving read and write requests </a:t>
            </a:r>
            <a:r>
              <a:rPr lang="en-US" dirty="0"/>
              <a:t>from the file system’s clients</a:t>
            </a:r>
            <a:r>
              <a:rPr lang="en-US" dirty="0" smtClean="0"/>
              <a:t>.</a:t>
            </a:r>
          </a:p>
          <a:p>
            <a:r>
              <a:rPr lang="en-US" dirty="0" smtClean="0"/>
              <a:t>The </a:t>
            </a:r>
            <a:r>
              <a:rPr lang="en-US" dirty="0" err="1"/>
              <a:t>DataNodes</a:t>
            </a:r>
            <a:r>
              <a:rPr lang="en-US" dirty="0"/>
              <a:t> also </a:t>
            </a:r>
            <a:r>
              <a:rPr lang="en-US" b="1" dirty="0">
                <a:solidFill>
                  <a:srgbClr val="FF0000"/>
                </a:solidFill>
              </a:rPr>
              <a:t>perform block creation, deletion, and replication </a:t>
            </a:r>
            <a:r>
              <a:rPr lang="en-US" dirty="0"/>
              <a:t>upon instruction from the </a:t>
            </a:r>
            <a:r>
              <a:rPr lang="en-US" dirty="0" err="1"/>
              <a:t>NameNode</a:t>
            </a:r>
            <a:r>
              <a:rPr lang="en-US" dirty="0"/>
              <a:t>.</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33</a:t>
            </a:fld>
            <a:endParaRPr lang="en-IN" dirty="0"/>
          </a:p>
        </p:txBody>
      </p:sp>
    </p:spTree>
    <p:extLst>
      <p:ext uri="{BB962C8B-B14F-4D97-AF65-F5344CB8AC3E}">
        <p14:creationId xmlns:p14="http://schemas.microsoft.com/office/powerpoint/2010/main" val="3648341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US" b="1" dirty="0" smtClean="0"/>
              <a:t>Job Tracker</a:t>
            </a:r>
            <a:endParaRPr lang="en-US" b="1" dirty="0"/>
          </a:p>
        </p:txBody>
      </p:sp>
      <p:sp>
        <p:nvSpPr>
          <p:cNvPr id="3" name="Content Placeholder 2"/>
          <p:cNvSpPr>
            <a:spLocks noGrp="1"/>
          </p:cNvSpPr>
          <p:nvPr>
            <p:ph idx="1"/>
          </p:nvPr>
        </p:nvSpPr>
        <p:spPr>
          <a:xfrm>
            <a:off x="1295400" y="1146411"/>
            <a:ext cx="10515600" cy="4812187"/>
          </a:xfrm>
        </p:spPr>
        <p:txBody>
          <a:bodyPr>
            <a:normAutofit fontScale="92500" lnSpcReduction="10000"/>
          </a:bodyPr>
          <a:lstStyle/>
          <a:p>
            <a:r>
              <a:rPr lang="en-US" dirty="0" err="1" smtClean="0"/>
              <a:t>JobTracker</a:t>
            </a:r>
            <a:r>
              <a:rPr lang="en-US" dirty="0" smtClean="0"/>
              <a:t> </a:t>
            </a:r>
            <a:r>
              <a:rPr lang="en-US" dirty="0"/>
              <a:t>and </a:t>
            </a:r>
            <a:r>
              <a:rPr lang="en-US" dirty="0" err="1"/>
              <a:t>TaskTracker</a:t>
            </a:r>
            <a:r>
              <a:rPr lang="en-US" dirty="0"/>
              <a:t> are 2 essential process involved in </a:t>
            </a:r>
            <a:r>
              <a:rPr lang="en-US" dirty="0" err="1"/>
              <a:t>MapReduce</a:t>
            </a:r>
            <a:r>
              <a:rPr lang="en-US" dirty="0"/>
              <a:t> execution in MRv1 </a:t>
            </a:r>
            <a:endParaRPr lang="en-US" dirty="0" smtClean="0"/>
          </a:p>
          <a:p>
            <a:r>
              <a:rPr lang="en-US" dirty="0" err="1"/>
              <a:t>JobTracker</a:t>
            </a:r>
            <a:r>
              <a:rPr lang="en-US" dirty="0"/>
              <a:t> process runs on a separate node and </a:t>
            </a:r>
            <a:r>
              <a:rPr lang="en-US" u="sng" dirty="0">
                <a:solidFill>
                  <a:srgbClr val="FF0000"/>
                </a:solidFill>
              </a:rPr>
              <a:t>not</a:t>
            </a:r>
            <a:r>
              <a:rPr lang="en-US" dirty="0"/>
              <a:t> usually on a </a:t>
            </a:r>
            <a:r>
              <a:rPr lang="en-US" dirty="0" err="1"/>
              <a:t>DataNode</a:t>
            </a:r>
            <a:r>
              <a:rPr lang="en-US" dirty="0" smtClean="0"/>
              <a:t>.</a:t>
            </a:r>
          </a:p>
          <a:p>
            <a:pPr fontAlgn="base"/>
            <a:r>
              <a:rPr lang="en-US" dirty="0" err="1"/>
              <a:t>JobTracker</a:t>
            </a:r>
            <a:r>
              <a:rPr lang="en-US" dirty="0"/>
              <a:t> </a:t>
            </a:r>
            <a:r>
              <a:rPr lang="en-US" b="1" dirty="0">
                <a:solidFill>
                  <a:srgbClr val="FF0000"/>
                </a:solidFill>
              </a:rPr>
              <a:t>receives the requests for </a:t>
            </a:r>
            <a:r>
              <a:rPr lang="en-US" b="1" dirty="0" err="1">
                <a:solidFill>
                  <a:srgbClr val="FF0000"/>
                </a:solidFill>
              </a:rPr>
              <a:t>MapReduce</a:t>
            </a:r>
            <a:r>
              <a:rPr lang="en-US" b="1" dirty="0">
                <a:solidFill>
                  <a:srgbClr val="FF0000"/>
                </a:solidFill>
              </a:rPr>
              <a:t> execution from the client</a:t>
            </a:r>
            <a:r>
              <a:rPr lang="en-US" dirty="0"/>
              <a:t>.</a:t>
            </a:r>
          </a:p>
          <a:p>
            <a:pPr fontAlgn="base"/>
            <a:r>
              <a:rPr lang="en-US" dirty="0" err="1"/>
              <a:t>JobTracker</a:t>
            </a:r>
            <a:r>
              <a:rPr lang="en-US" dirty="0"/>
              <a:t> </a:t>
            </a:r>
            <a:r>
              <a:rPr lang="en-US" b="1" dirty="0">
                <a:solidFill>
                  <a:srgbClr val="FF0000"/>
                </a:solidFill>
              </a:rPr>
              <a:t>talks to the </a:t>
            </a:r>
            <a:r>
              <a:rPr lang="en-US" b="1" dirty="0" err="1">
                <a:solidFill>
                  <a:srgbClr val="FF0000"/>
                </a:solidFill>
              </a:rPr>
              <a:t>NameNode</a:t>
            </a:r>
            <a:r>
              <a:rPr lang="en-US" b="1" dirty="0">
                <a:solidFill>
                  <a:srgbClr val="FF0000"/>
                </a:solidFill>
              </a:rPr>
              <a:t> to determine the location of the data</a:t>
            </a:r>
            <a:r>
              <a:rPr lang="en-US" dirty="0"/>
              <a:t>.</a:t>
            </a:r>
          </a:p>
          <a:p>
            <a:pPr fontAlgn="base"/>
            <a:r>
              <a:rPr lang="en-US" dirty="0" err="1"/>
              <a:t>JobTracker</a:t>
            </a:r>
            <a:r>
              <a:rPr lang="en-US" dirty="0"/>
              <a:t> </a:t>
            </a:r>
            <a:r>
              <a:rPr lang="en-US" b="1" dirty="0"/>
              <a:t>finds the best </a:t>
            </a:r>
            <a:r>
              <a:rPr lang="en-US" b="1" dirty="0" err="1"/>
              <a:t>TaskTracker</a:t>
            </a:r>
            <a:r>
              <a:rPr lang="en-US" b="1" dirty="0"/>
              <a:t> nodes to execute tasks </a:t>
            </a:r>
            <a:r>
              <a:rPr lang="en-US" dirty="0"/>
              <a:t>based on the data locality (proximity of the data) and the available slots to execute a task on a given node</a:t>
            </a:r>
            <a:r>
              <a:rPr lang="en-US" dirty="0" smtClean="0"/>
              <a:t>.</a:t>
            </a:r>
          </a:p>
          <a:p>
            <a:r>
              <a:rPr lang="en-US" dirty="0">
                <a:latin typeface="Arial" pitchFamily="34" charset="0"/>
                <a:cs typeface="Arial" pitchFamily="34" charset="0"/>
              </a:rPr>
              <a:t>When the work is completed, the </a:t>
            </a:r>
            <a:r>
              <a:rPr lang="en-US" dirty="0" err="1">
                <a:latin typeface="Arial" pitchFamily="34" charset="0"/>
                <a:cs typeface="Arial" pitchFamily="34" charset="0"/>
              </a:rPr>
              <a:t>JobTracker</a:t>
            </a:r>
            <a:r>
              <a:rPr lang="en-US" dirty="0">
                <a:latin typeface="Arial" pitchFamily="34" charset="0"/>
                <a:cs typeface="Arial" pitchFamily="34" charset="0"/>
              </a:rPr>
              <a:t> updates its status.</a:t>
            </a:r>
          </a:p>
          <a:p>
            <a:r>
              <a:rPr lang="en-US" dirty="0">
                <a:latin typeface="Arial" pitchFamily="34" charset="0"/>
                <a:cs typeface="Arial" pitchFamily="34" charset="0"/>
              </a:rPr>
              <a:t>Client applications can poll the </a:t>
            </a:r>
            <a:r>
              <a:rPr lang="en-US" dirty="0" err="1">
                <a:latin typeface="Arial" pitchFamily="34" charset="0"/>
                <a:cs typeface="Arial" pitchFamily="34" charset="0"/>
              </a:rPr>
              <a:t>JobTracker</a:t>
            </a:r>
            <a:r>
              <a:rPr lang="en-US" dirty="0">
                <a:latin typeface="Arial" pitchFamily="34" charset="0"/>
                <a:cs typeface="Arial" pitchFamily="34" charset="0"/>
              </a:rPr>
              <a:t> for information.</a:t>
            </a:r>
          </a:p>
          <a:p>
            <a:pPr fontAlgn="base"/>
            <a:endParaRPr lang="en-US" dirty="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34</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64918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US" b="1" dirty="0" smtClean="0"/>
              <a:t>Task Tracker</a:t>
            </a:r>
            <a:endParaRPr lang="en-US" b="1" dirty="0"/>
          </a:p>
        </p:txBody>
      </p:sp>
      <p:sp>
        <p:nvSpPr>
          <p:cNvPr id="3" name="Content Placeholder 2"/>
          <p:cNvSpPr>
            <a:spLocks noGrp="1"/>
          </p:cNvSpPr>
          <p:nvPr>
            <p:ph idx="1"/>
          </p:nvPr>
        </p:nvSpPr>
        <p:spPr>
          <a:xfrm>
            <a:off x="838200" y="1214651"/>
            <a:ext cx="10515600" cy="4962312"/>
          </a:xfrm>
        </p:spPr>
        <p:txBody>
          <a:bodyPr/>
          <a:lstStyle/>
          <a:p>
            <a:pPr fontAlgn="base"/>
            <a:r>
              <a:rPr lang="en-US" dirty="0" err="1" smtClean="0"/>
              <a:t>TaskTracker</a:t>
            </a:r>
            <a:r>
              <a:rPr lang="en-US" dirty="0" smtClean="0"/>
              <a:t> </a:t>
            </a:r>
            <a:r>
              <a:rPr lang="en-US" b="1" dirty="0">
                <a:solidFill>
                  <a:srgbClr val="FF0000"/>
                </a:solidFill>
              </a:rPr>
              <a:t>runs on </a:t>
            </a:r>
            <a:r>
              <a:rPr lang="en-US" b="1" dirty="0" err="1">
                <a:solidFill>
                  <a:srgbClr val="FF0000"/>
                </a:solidFill>
              </a:rPr>
              <a:t>DataNode</a:t>
            </a:r>
            <a:r>
              <a:rPr lang="en-US" dirty="0"/>
              <a:t>. Mostly on all </a:t>
            </a:r>
            <a:r>
              <a:rPr lang="en-US" dirty="0" err="1"/>
              <a:t>DataNodes</a:t>
            </a:r>
            <a:r>
              <a:rPr lang="en-US" dirty="0"/>
              <a:t>.</a:t>
            </a:r>
          </a:p>
          <a:p>
            <a:pPr fontAlgn="base"/>
            <a:r>
              <a:rPr lang="en-US" dirty="0" err="1"/>
              <a:t>TaskTracker</a:t>
            </a:r>
            <a:r>
              <a:rPr lang="en-US" dirty="0"/>
              <a:t> is replaced by Node Manager in MRv2.</a:t>
            </a:r>
          </a:p>
          <a:p>
            <a:pPr fontAlgn="base"/>
            <a:r>
              <a:rPr lang="en-US" dirty="0">
                <a:solidFill>
                  <a:srgbClr val="FF0000"/>
                </a:solidFill>
              </a:rPr>
              <a:t>Mapper and Reducer tasks are executed on </a:t>
            </a:r>
            <a:r>
              <a:rPr lang="en-US" dirty="0" err="1">
                <a:solidFill>
                  <a:srgbClr val="FF0000"/>
                </a:solidFill>
              </a:rPr>
              <a:t>DataNodes</a:t>
            </a:r>
            <a:r>
              <a:rPr lang="en-US" dirty="0">
                <a:solidFill>
                  <a:srgbClr val="FF0000"/>
                </a:solidFill>
              </a:rPr>
              <a:t> administered by </a:t>
            </a:r>
            <a:r>
              <a:rPr lang="en-US" dirty="0" err="1">
                <a:solidFill>
                  <a:srgbClr val="FF0000"/>
                </a:solidFill>
              </a:rPr>
              <a:t>TaskTrackers</a:t>
            </a:r>
            <a:r>
              <a:rPr lang="en-US" dirty="0">
                <a:solidFill>
                  <a:srgbClr val="FF0000"/>
                </a:solidFill>
              </a:rPr>
              <a:t>.</a:t>
            </a:r>
          </a:p>
          <a:p>
            <a:pPr fontAlgn="base"/>
            <a:r>
              <a:rPr lang="en-US" dirty="0" err="1"/>
              <a:t>TaskTrackers</a:t>
            </a:r>
            <a:r>
              <a:rPr lang="en-US" dirty="0"/>
              <a:t> will be </a:t>
            </a:r>
            <a:r>
              <a:rPr lang="en-US" dirty="0">
                <a:solidFill>
                  <a:srgbClr val="FF0000"/>
                </a:solidFill>
              </a:rPr>
              <a:t>assigned Mapper and Reducer tasks to execute </a:t>
            </a:r>
            <a:r>
              <a:rPr lang="en-US" dirty="0"/>
              <a:t>by </a:t>
            </a:r>
            <a:r>
              <a:rPr lang="en-US" dirty="0" err="1"/>
              <a:t>JobTracker</a:t>
            </a:r>
            <a:r>
              <a:rPr lang="en-US" dirty="0"/>
              <a:t>.</a:t>
            </a:r>
          </a:p>
          <a:p>
            <a:pPr fontAlgn="base"/>
            <a:r>
              <a:rPr lang="en-US" dirty="0" err="1"/>
              <a:t>TaskTracker</a:t>
            </a:r>
            <a:r>
              <a:rPr lang="en-US" dirty="0"/>
              <a:t> will be in </a:t>
            </a:r>
            <a:r>
              <a:rPr lang="en-US" dirty="0">
                <a:solidFill>
                  <a:srgbClr val="FF0000"/>
                </a:solidFill>
              </a:rPr>
              <a:t>constant communication with the </a:t>
            </a:r>
            <a:r>
              <a:rPr lang="en-US" dirty="0" err="1">
                <a:solidFill>
                  <a:srgbClr val="FF0000"/>
                </a:solidFill>
              </a:rPr>
              <a:t>JobTracker</a:t>
            </a:r>
            <a:r>
              <a:rPr lang="en-US" dirty="0"/>
              <a:t> </a:t>
            </a:r>
            <a:r>
              <a:rPr lang="en-US" dirty="0" err="1"/>
              <a:t>signalling</a:t>
            </a:r>
            <a:r>
              <a:rPr lang="en-US" dirty="0"/>
              <a:t> the progress of the task in execution.</a:t>
            </a:r>
          </a:p>
          <a:p>
            <a:endParaRPr lang="en-US" dirty="0" smtClean="0"/>
          </a:p>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35</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915957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Key Benefits</a:t>
            </a:r>
          </a:p>
        </p:txBody>
      </p:sp>
      <p:sp>
        <p:nvSpPr>
          <p:cNvPr id="3" name="Content Placeholder 2"/>
          <p:cNvSpPr>
            <a:spLocks noGrp="1"/>
          </p:cNvSpPr>
          <p:nvPr>
            <p:ph idx="1"/>
          </p:nvPr>
        </p:nvSpPr>
        <p:spPr>
          <a:xfrm>
            <a:off x="838200" y="1542196"/>
            <a:ext cx="10515600" cy="4722125"/>
          </a:xfrm>
        </p:spPr>
        <p:txBody>
          <a:bodyPr/>
          <a:lstStyle/>
          <a:p>
            <a:pPr>
              <a:buNone/>
            </a:pPr>
            <a:r>
              <a:rPr lang="en-US" dirty="0">
                <a:latin typeface="Arial" pitchFamily="34" charset="0"/>
                <a:cs typeface="Arial" pitchFamily="34" charset="0"/>
              </a:rPr>
              <a:t>1. Scalable</a:t>
            </a:r>
          </a:p>
          <a:p>
            <a:pPr>
              <a:buNone/>
            </a:pPr>
            <a:r>
              <a:rPr lang="en-US" dirty="0">
                <a:latin typeface="Arial" pitchFamily="34" charset="0"/>
                <a:cs typeface="Arial" pitchFamily="34" charset="0"/>
              </a:rPr>
              <a:t>2. Cost effective</a:t>
            </a:r>
          </a:p>
          <a:p>
            <a:pPr>
              <a:buNone/>
            </a:pPr>
            <a:r>
              <a:rPr lang="en-US" dirty="0">
                <a:latin typeface="Arial" pitchFamily="34" charset="0"/>
                <a:cs typeface="Arial" pitchFamily="34" charset="0"/>
              </a:rPr>
              <a:t>3. Flexible</a:t>
            </a:r>
          </a:p>
          <a:p>
            <a:pPr>
              <a:buNone/>
            </a:pPr>
            <a:r>
              <a:rPr lang="en-US" dirty="0">
                <a:latin typeface="Arial" pitchFamily="34" charset="0"/>
                <a:cs typeface="Arial" pitchFamily="34" charset="0"/>
              </a:rPr>
              <a:t>4. Fast</a:t>
            </a:r>
          </a:p>
          <a:p>
            <a:pPr>
              <a:buNone/>
            </a:pPr>
            <a:r>
              <a:rPr lang="en-US" dirty="0">
                <a:latin typeface="Arial" pitchFamily="34" charset="0"/>
                <a:cs typeface="Arial" pitchFamily="34" charset="0"/>
              </a:rPr>
              <a:t>5. Resilient to failure</a:t>
            </a:r>
          </a:p>
          <a:p>
            <a:endParaRPr lang="en-US" dirty="0">
              <a:latin typeface="Arial" pitchFamily="34" charset="0"/>
              <a:cs typeface="Arial" pitchFamily="34" charset="0"/>
            </a:endParaRP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36</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903614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Flexibility:Complex</a:t>
            </a:r>
            <a:r>
              <a:rPr lang="en-US" dirty="0">
                <a:latin typeface="Arial" pitchFamily="34" charset="0"/>
                <a:cs typeface="Arial" pitchFamily="34" charset="0"/>
              </a:rPr>
              <a:t> data processing</a:t>
            </a:r>
          </a:p>
        </p:txBody>
      </p:sp>
      <p:sp>
        <p:nvSpPr>
          <p:cNvPr id="3" name="Content Placeholder 2"/>
          <p:cNvSpPr>
            <a:spLocks noGrp="1"/>
          </p:cNvSpPr>
          <p:nvPr>
            <p:ph idx="1"/>
          </p:nvPr>
        </p:nvSpPr>
        <p:spPr>
          <a:xfrm>
            <a:off x="838200" y="1542196"/>
            <a:ext cx="10515600" cy="4722125"/>
          </a:xfrm>
        </p:spPr>
        <p:txBody>
          <a:bodyPr/>
          <a:lstStyle/>
          <a:p>
            <a:endParaRPr lang="en-US" dirty="0">
              <a:latin typeface="Arial" pitchFamily="34" charset="0"/>
              <a:cs typeface="Arial" pitchFamily="34" charset="0"/>
            </a:endParaRP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37</a:t>
            </a:fld>
            <a:endParaRPr lang="en-IN" dirty="0"/>
          </a:p>
        </p:txBody>
      </p:sp>
      <p:pic>
        <p:nvPicPr>
          <p:cNvPr id="6" name="table"/>
          <p:cNvPicPr>
            <a:picLocks noChangeAspect="1"/>
          </p:cNvPicPr>
          <p:nvPr/>
        </p:nvPicPr>
        <p:blipFill>
          <a:blip r:embed="rId2"/>
          <a:stretch>
            <a:fillRect/>
          </a:stretch>
        </p:blipFill>
        <p:spPr>
          <a:xfrm>
            <a:off x="773647" y="1637729"/>
            <a:ext cx="10736034" cy="2988859"/>
          </a:xfrm>
          <a:prstGeom prst="rect">
            <a:avLst/>
          </a:prstGeom>
        </p:spPr>
      </p:pic>
    </p:spTree>
    <p:extLst>
      <p:ext uri="{BB962C8B-B14F-4D97-AF65-F5344CB8AC3E}">
        <p14:creationId xmlns:p14="http://schemas.microsoft.com/office/powerpoint/2010/main" val="22021496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Flexibility: Complex data processing</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Java Map Reduce</a:t>
            </a:r>
          </a:p>
          <a:p>
            <a:r>
              <a:rPr lang="en-US" dirty="0">
                <a:latin typeface="Arial" pitchFamily="34" charset="0"/>
                <a:cs typeface="Arial" pitchFamily="34" charset="0"/>
              </a:rPr>
              <a:t>Streaming Map Reduce</a:t>
            </a:r>
          </a:p>
          <a:p>
            <a:r>
              <a:rPr lang="en-US" dirty="0" smtClean="0">
                <a:latin typeface="Arial" pitchFamily="34" charset="0"/>
                <a:cs typeface="Arial" pitchFamily="34" charset="0"/>
              </a:rPr>
              <a:t>Pig </a:t>
            </a:r>
            <a:r>
              <a:rPr lang="en-US" dirty="0">
                <a:latin typeface="Arial" pitchFamily="34" charset="0"/>
                <a:cs typeface="Arial" pitchFamily="34" charset="0"/>
              </a:rPr>
              <a:t>Latin</a:t>
            </a:r>
          </a:p>
          <a:p>
            <a:r>
              <a:rPr lang="en-US" dirty="0">
                <a:latin typeface="Arial" pitchFamily="34" charset="0"/>
                <a:cs typeface="Arial" pitchFamily="34" charset="0"/>
              </a:rPr>
              <a:t>Hive</a:t>
            </a:r>
          </a:p>
          <a:p>
            <a:r>
              <a:rPr lang="en-US" dirty="0" err="1">
                <a:latin typeface="Arial" pitchFamily="34" charset="0"/>
                <a:cs typeface="Arial" pitchFamily="34" charset="0"/>
              </a:rPr>
              <a:t>Oozie</a:t>
            </a:r>
            <a:endParaRPr lang="en-US" dirty="0">
              <a:latin typeface="Arial" pitchFamily="34" charset="0"/>
              <a:cs typeface="Arial" pitchFamily="34" charset="0"/>
            </a:endParaRPr>
          </a:p>
          <a:p>
            <a:pPr>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38</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3066804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Java Map reduce</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Flexible</a:t>
            </a:r>
          </a:p>
          <a:p>
            <a:r>
              <a:rPr lang="en-US" dirty="0">
                <a:latin typeface="Arial" pitchFamily="34" charset="0"/>
                <a:cs typeface="Arial" pitchFamily="34" charset="0"/>
              </a:rPr>
              <a:t>But tedious development cycles</a:t>
            </a:r>
          </a:p>
          <a:p>
            <a:r>
              <a:rPr lang="en-US" dirty="0">
                <a:latin typeface="Arial" pitchFamily="34" charset="0"/>
                <a:cs typeface="Arial" pitchFamily="34" charset="0"/>
              </a:rPr>
              <a:t>Assembly language of </a:t>
            </a:r>
            <a:r>
              <a:rPr lang="en-US" dirty="0" err="1" smtClean="0">
                <a:latin typeface="Arial" pitchFamily="34" charset="0"/>
                <a:cs typeface="Arial" pitchFamily="34" charset="0"/>
              </a:rPr>
              <a:t>hadoop</a:t>
            </a:r>
            <a:endParaRPr lang="en-US" dirty="0" smtClean="0">
              <a:latin typeface="Arial" pitchFamily="34" charset="0"/>
              <a:cs typeface="Arial" pitchFamily="34" charset="0"/>
            </a:endParaRPr>
          </a:p>
          <a:p>
            <a:r>
              <a:rPr lang="en-US" dirty="0">
                <a:latin typeface="Arial" pitchFamily="34" charset="0"/>
                <a:cs typeface="Arial" pitchFamily="34" charset="0"/>
              </a:rPr>
              <a:t>The </a:t>
            </a:r>
            <a:r>
              <a:rPr lang="en-US" dirty="0" err="1">
                <a:latin typeface="Arial" pitchFamily="34" charset="0"/>
                <a:cs typeface="Arial" pitchFamily="34" charset="0"/>
              </a:rPr>
              <a:t>MapReduce</a:t>
            </a:r>
            <a:r>
              <a:rPr lang="en-US" dirty="0">
                <a:latin typeface="Arial" pitchFamily="34" charset="0"/>
                <a:cs typeface="Arial" pitchFamily="34" charset="0"/>
              </a:rPr>
              <a:t> algorithm contains two important tasks, namely Map and Reduce. </a:t>
            </a:r>
          </a:p>
          <a:p>
            <a:r>
              <a:rPr lang="en-US" dirty="0">
                <a:latin typeface="Arial" pitchFamily="34" charset="0"/>
                <a:cs typeface="Arial" pitchFamily="34" charset="0"/>
              </a:rPr>
              <a:t>Map takes a set of data and converts it into another set of data, where individual elements are broken down into tuples (key/value pairs).</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39</a:t>
            </a:fld>
            <a:endParaRPr lang="en-IN" dirty="0"/>
          </a:p>
        </p:txBody>
      </p:sp>
    </p:spTree>
    <p:extLst>
      <p:ext uri="{BB962C8B-B14F-4D97-AF65-F5344CB8AC3E}">
        <p14:creationId xmlns:p14="http://schemas.microsoft.com/office/powerpoint/2010/main" val="1306680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EE220-38FD-45A5-80FA-1731CC9F22F6}"/>
              </a:ext>
            </a:extLst>
          </p:cNvPr>
          <p:cNvSpPr>
            <a:spLocks noGrp="1"/>
          </p:cNvSpPr>
          <p:nvPr>
            <p:ph type="title"/>
          </p:nvPr>
        </p:nvSpPr>
        <p:spPr/>
        <p:txBody>
          <a:bodyPr/>
          <a:lstStyle/>
          <a:p>
            <a:r>
              <a:rPr lang="en-IN" b="1" dirty="0"/>
              <a:t>What is Hadoop?</a:t>
            </a:r>
            <a:endParaRPr lang="en-IN" dirty="0"/>
          </a:p>
        </p:txBody>
      </p:sp>
      <p:sp>
        <p:nvSpPr>
          <p:cNvPr id="3" name="Content Placeholder 2">
            <a:extLst>
              <a:ext uri="{FF2B5EF4-FFF2-40B4-BE49-F238E27FC236}">
                <a16:creationId xmlns:a16="http://schemas.microsoft.com/office/drawing/2014/main" xmlns="" id="{EF7C0FB3-AD4A-4FD7-9304-089B67F8318B}"/>
              </a:ext>
            </a:extLst>
          </p:cNvPr>
          <p:cNvSpPr>
            <a:spLocks noGrp="1"/>
          </p:cNvSpPr>
          <p:nvPr>
            <p:ph idx="1"/>
          </p:nvPr>
        </p:nvSpPr>
        <p:spPr>
          <a:xfrm>
            <a:off x="838199" y="1562093"/>
            <a:ext cx="10833591" cy="4351338"/>
          </a:xfrm>
        </p:spPr>
        <p:txBody>
          <a:bodyPr>
            <a:normAutofit fontScale="70000" lnSpcReduction="20000"/>
          </a:bodyPr>
          <a:lstStyle/>
          <a:p>
            <a:pPr fontAlgn="base">
              <a:lnSpc>
                <a:spcPct val="120000"/>
              </a:lnSpc>
            </a:pPr>
            <a:r>
              <a:rPr lang="en-US" dirty="0"/>
              <a:t>Hadoop is an </a:t>
            </a:r>
            <a:r>
              <a:rPr lang="en-US" b="1" dirty="0"/>
              <a:t>open source Java-based framework for big data processing.</a:t>
            </a:r>
          </a:p>
          <a:p>
            <a:pPr fontAlgn="base">
              <a:lnSpc>
                <a:spcPct val="120000"/>
              </a:lnSpc>
            </a:pPr>
            <a:r>
              <a:rPr lang="en-US" dirty="0"/>
              <a:t>It is a tool </a:t>
            </a:r>
            <a:r>
              <a:rPr lang="en-US" b="1" dirty="0"/>
              <a:t>used to store, analyze and process </a:t>
            </a:r>
            <a:r>
              <a:rPr lang="en-US" dirty="0"/>
              <a:t>Big Data in the distributed environment.</a:t>
            </a:r>
          </a:p>
          <a:p>
            <a:pPr fontAlgn="base">
              <a:lnSpc>
                <a:spcPct val="120000"/>
              </a:lnSpc>
            </a:pPr>
            <a:r>
              <a:rPr lang="en-US" dirty="0"/>
              <a:t>The Hadoop is an open source project of Apache Software Foundation and was </a:t>
            </a:r>
            <a:r>
              <a:rPr lang="en-US" b="1" dirty="0"/>
              <a:t>originally created by Yahoo in 2006.</a:t>
            </a:r>
          </a:p>
          <a:p>
            <a:pPr fontAlgn="base">
              <a:lnSpc>
                <a:spcPct val="120000"/>
              </a:lnSpc>
            </a:pPr>
            <a:r>
              <a:rPr lang="en-US" dirty="0"/>
              <a:t>Since then, this open source project has brought revolution in Big Data analytics and taken over the Big Data market.</a:t>
            </a:r>
          </a:p>
          <a:p>
            <a:pPr fontAlgn="base">
              <a:lnSpc>
                <a:spcPct val="120000"/>
              </a:lnSpc>
            </a:pPr>
            <a:r>
              <a:rPr lang="en-US" dirty="0"/>
              <a:t>In simple terms, Apache Hadoop is a tool used to handle big data.</a:t>
            </a:r>
          </a:p>
          <a:p>
            <a:pPr fontAlgn="base">
              <a:lnSpc>
                <a:spcPct val="120000"/>
              </a:lnSpc>
            </a:pPr>
            <a:r>
              <a:rPr lang="en-US" dirty="0"/>
              <a:t>It is used to work on large sets of data distributed over a number of computers using some programming languages.</a:t>
            </a:r>
          </a:p>
          <a:p>
            <a:pPr fontAlgn="base">
              <a:lnSpc>
                <a:spcPct val="120000"/>
              </a:lnSpc>
            </a:pPr>
            <a:r>
              <a:rPr lang="en-US" dirty="0"/>
              <a:t>Apache Hadoop is </a:t>
            </a:r>
            <a:r>
              <a:rPr lang="en-US" b="1" dirty="0"/>
              <a:t>easily scalable and you can scale a number of machines through a single server</a:t>
            </a:r>
            <a:r>
              <a:rPr lang="en-US" dirty="0"/>
              <a:t>.</a:t>
            </a:r>
          </a:p>
        </p:txBody>
      </p:sp>
      <p:pic>
        <p:nvPicPr>
          <p:cNvPr id="6146" name="Picture 2" descr="Apache Hadoop — What Is YARN | HDFS | MapReduce | by Cory Maklin | Towards  Data Science">
            <a:extLst>
              <a:ext uri="{FF2B5EF4-FFF2-40B4-BE49-F238E27FC236}">
                <a16:creationId xmlns:a16="http://schemas.microsoft.com/office/drawing/2014/main" xmlns="" id="{C777B734-65AC-4947-980D-FCAEBEB1DE4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015" t="18810" r="6875" b="21781"/>
          <a:stretch/>
        </p:blipFill>
        <p:spPr bwMode="auto">
          <a:xfrm>
            <a:off x="6096000" y="203433"/>
            <a:ext cx="5575791" cy="13586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xmlns="" id="{21D5DC02-6A67-4541-806F-BE008E9EFEC6}"/>
              </a:ext>
            </a:extLst>
          </p:cNvPr>
          <p:cNvSpPr>
            <a:spLocks noGrp="1"/>
          </p:cNvSpPr>
          <p:nvPr>
            <p:ph type="sldNum" sz="quarter" idx="12"/>
          </p:nvPr>
        </p:nvSpPr>
        <p:spPr/>
        <p:txBody>
          <a:bodyPr/>
          <a:lstStyle/>
          <a:p>
            <a:fld id="{236A2DA2-38D1-4472-B02D-8498B342C0EB}" type="slidenum">
              <a:rPr lang="en-IN" smtClean="0"/>
              <a:pPr/>
              <a:t>4</a:t>
            </a:fld>
            <a:endParaRPr lang="en-IN" dirty="0"/>
          </a:p>
        </p:txBody>
      </p:sp>
      <p:sp>
        <p:nvSpPr>
          <p:cNvPr id="6" name="Footer Placeholder 5"/>
          <p:cNvSpPr>
            <a:spLocks noGrp="1"/>
          </p:cNvSpPr>
          <p:nvPr>
            <p:ph type="ftr" sz="quarter" idx="11"/>
          </p:nvPr>
        </p:nvSpPr>
        <p:spPr/>
        <p:txBody>
          <a:bodyPr/>
          <a:lstStyle/>
          <a:p>
            <a:r>
              <a:rPr lang="en-IN" smtClean="0"/>
              <a:t>Unit-IV-Hadoop</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Tree>
    <p:extLst>
      <p:ext uri="{BB962C8B-B14F-4D97-AF65-F5344CB8AC3E}">
        <p14:creationId xmlns:p14="http://schemas.microsoft.com/office/powerpoint/2010/main" val="19985260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Streaming Map Reduce</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Lower in performance than Java Map reduce</a:t>
            </a:r>
          </a:p>
          <a:p>
            <a:r>
              <a:rPr lang="en-US" dirty="0">
                <a:latin typeface="Arial" pitchFamily="34" charset="0"/>
                <a:cs typeface="Arial" pitchFamily="34" charset="0"/>
              </a:rPr>
              <a:t>Less flexible than Java Map reduce</a:t>
            </a:r>
          </a:p>
          <a:p>
            <a:r>
              <a:rPr lang="en-US" dirty="0">
                <a:latin typeface="Arial" pitchFamily="34" charset="0"/>
                <a:cs typeface="Arial" pitchFamily="34" charset="0"/>
              </a:rPr>
              <a:t>Allows to develop in any programming </a:t>
            </a:r>
            <a:r>
              <a:rPr lang="en-US" dirty="0" smtClean="0">
                <a:latin typeface="Arial" pitchFamily="34" charset="0"/>
                <a:cs typeface="Arial" pitchFamily="34" charset="0"/>
              </a:rPr>
              <a:t>language</a:t>
            </a:r>
          </a:p>
          <a:p>
            <a:r>
              <a:rPr lang="en-US" dirty="0" err="1">
                <a:latin typeface="Arial" pitchFamily="34" charset="0"/>
                <a:cs typeface="Arial" pitchFamily="34" charset="0"/>
              </a:rPr>
              <a:t>Hadoop</a:t>
            </a:r>
            <a:r>
              <a:rPr lang="en-US" dirty="0">
                <a:latin typeface="Arial" pitchFamily="34" charset="0"/>
                <a:cs typeface="Arial" pitchFamily="34" charset="0"/>
              </a:rPr>
              <a:t> streaming can be performed using languages like Python, Java, PHP, </a:t>
            </a:r>
            <a:r>
              <a:rPr lang="en-US" dirty="0" err="1">
                <a:latin typeface="Arial" pitchFamily="34" charset="0"/>
                <a:cs typeface="Arial" pitchFamily="34" charset="0"/>
              </a:rPr>
              <a:t>Scala</a:t>
            </a:r>
            <a:r>
              <a:rPr lang="en-US" dirty="0">
                <a:latin typeface="Arial" pitchFamily="34" charset="0"/>
                <a:cs typeface="Arial" pitchFamily="34" charset="0"/>
              </a:rPr>
              <a:t>, Perl, UNIX, and many more. </a:t>
            </a:r>
          </a:p>
          <a:p>
            <a:endParaRPr lang="en-US" dirty="0">
              <a:latin typeface="Arial" pitchFamily="34" charset="0"/>
              <a:cs typeface="Arial" pitchFamily="34" charset="0"/>
            </a:endParaRP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40</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306680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Pig Latin</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High level language from Yahoo. </a:t>
            </a:r>
          </a:p>
          <a:p>
            <a:r>
              <a:rPr lang="en-US" dirty="0">
                <a:latin typeface="Arial" pitchFamily="34" charset="0"/>
                <a:cs typeface="Arial" pitchFamily="34" charset="0"/>
              </a:rPr>
              <a:t>Suitable for batch data flow </a:t>
            </a:r>
            <a:r>
              <a:rPr lang="en-US" dirty="0" smtClean="0">
                <a:latin typeface="Arial" pitchFamily="34" charset="0"/>
                <a:cs typeface="Arial" pitchFamily="34" charset="0"/>
              </a:rPr>
              <a:t>workloads</a:t>
            </a:r>
          </a:p>
          <a:p>
            <a:r>
              <a:rPr lang="en-US" dirty="0">
                <a:latin typeface="Arial" pitchFamily="34" charset="0"/>
                <a:cs typeface="Arial" pitchFamily="34" charset="0"/>
              </a:rPr>
              <a:t>It is a tool/platform which is </a:t>
            </a:r>
            <a:r>
              <a:rPr lang="en-US" b="1" dirty="0">
                <a:latin typeface="Arial" pitchFamily="34" charset="0"/>
                <a:cs typeface="Arial" pitchFamily="34" charset="0"/>
              </a:rPr>
              <a:t>used</a:t>
            </a:r>
            <a:r>
              <a:rPr lang="en-US" dirty="0">
                <a:latin typeface="Arial" pitchFamily="34" charset="0"/>
                <a:cs typeface="Arial" pitchFamily="34" charset="0"/>
              </a:rPr>
              <a:t> to analyze larger sets of </a:t>
            </a:r>
            <a:r>
              <a:rPr lang="en-US" b="1" dirty="0">
                <a:latin typeface="Arial" pitchFamily="34" charset="0"/>
                <a:cs typeface="Arial" pitchFamily="34" charset="0"/>
              </a:rPr>
              <a:t>data</a:t>
            </a:r>
            <a:r>
              <a:rPr lang="en-US" dirty="0">
                <a:latin typeface="Arial" pitchFamily="34" charset="0"/>
                <a:cs typeface="Arial" pitchFamily="34" charset="0"/>
              </a:rPr>
              <a:t> representing them as </a:t>
            </a:r>
            <a:r>
              <a:rPr lang="en-US" b="1" dirty="0">
                <a:latin typeface="Arial" pitchFamily="34" charset="0"/>
                <a:cs typeface="Arial" pitchFamily="34" charset="0"/>
              </a:rPr>
              <a:t>data</a:t>
            </a:r>
            <a:r>
              <a:rPr lang="en-US" dirty="0">
                <a:latin typeface="Arial" pitchFamily="34" charset="0"/>
                <a:cs typeface="Arial" pitchFamily="34" charset="0"/>
              </a:rPr>
              <a:t> flows. </a:t>
            </a:r>
            <a:endParaRPr lang="en-US" dirty="0" smtClean="0">
              <a:latin typeface="Arial" pitchFamily="34" charset="0"/>
              <a:cs typeface="Arial" pitchFamily="34" charset="0"/>
            </a:endParaRPr>
          </a:p>
          <a:p>
            <a:r>
              <a:rPr lang="en-US" dirty="0">
                <a:latin typeface="Arial" pitchFamily="34" charset="0"/>
                <a:cs typeface="Arial" pitchFamily="34" charset="0"/>
              </a:rPr>
              <a:t>perform all the </a:t>
            </a:r>
            <a:r>
              <a:rPr lang="en-US" b="1" dirty="0">
                <a:latin typeface="Arial" pitchFamily="34" charset="0"/>
                <a:cs typeface="Arial" pitchFamily="34" charset="0"/>
              </a:rPr>
              <a:t>data</a:t>
            </a:r>
            <a:r>
              <a:rPr lang="en-US" dirty="0">
                <a:latin typeface="Arial" pitchFamily="34" charset="0"/>
                <a:cs typeface="Arial" pitchFamily="34" charset="0"/>
              </a:rPr>
              <a:t> manipulation operations in </a:t>
            </a:r>
            <a:r>
              <a:rPr lang="en-US" b="1" dirty="0" err="1">
                <a:latin typeface="Arial" pitchFamily="34" charset="0"/>
                <a:cs typeface="Arial" pitchFamily="34" charset="0"/>
              </a:rPr>
              <a:t>Hadoop</a:t>
            </a:r>
            <a:r>
              <a:rPr lang="en-US" dirty="0">
                <a:latin typeface="Arial" pitchFamily="34" charset="0"/>
                <a:cs typeface="Arial" pitchFamily="34" charset="0"/>
              </a:rPr>
              <a:t> using Apache </a:t>
            </a:r>
            <a:r>
              <a:rPr lang="en-US" b="1" dirty="0">
                <a:latin typeface="Arial" pitchFamily="34" charset="0"/>
                <a:cs typeface="Arial" pitchFamily="34" charset="0"/>
              </a:rPr>
              <a:t>Pig</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41</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2943379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Hive</a:t>
            </a:r>
          </a:p>
        </p:txBody>
      </p:sp>
      <p:sp>
        <p:nvSpPr>
          <p:cNvPr id="3" name="Content Placeholder 2"/>
          <p:cNvSpPr>
            <a:spLocks noGrp="1"/>
          </p:cNvSpPr>
          <p:nvPr>
            <p:ph idx="1"/>
          </p:nvPr>
        </p:nvSpPr>
        <p:spPr>
          <a:xfrm>
            <a:off x="838200" y="1542196"/>
            <a:ext cx="10515600" cy="4722125"/>
          </a:xfrm>
        </p:spPr>
        <p:txBody>
          <a:bodyPr/>
          <a:lstStyle/>
          <a:p>
            <a:r>
              <a:rPr lang="en-US" b="1" dirty="0" smtClean="0">
                <a:latin typeface="Arial" pitchFamily="34" charset="0"/>
                <a:cs typeface="Arial" pitchFamily="34" charset="0"/>
              </a:rPr>
              <a:t>Hive</a:t>
            </a:r>
            <a:r>
              <a:rPr lang="en-US" b="1" dirty="0">
                <a:latin typeface="Arial" pitchFamily="34" charset="0"/>
                <a:cs typeface="Arial" pitchFamily="34" charset="0"/>
              </a:rPr>
              <a:t> is data warehouse infrastructure </a:t>
            </a:r>
            <a:r>
              <a:rPr lang="en-US" dirty="0">
                <a:latin typeface="Arial" pitchFamily="34" charset="0"/>
                <a:cs typeface="Arial" pitchFamily="34" charset="0"/>
              </a:rPr>
              <a:t>that facilitates querying and analysis of large datasets residing in Apache </a:t>
            </a:r>
            <a:r>
              <a:rPr lang="en-US" dirty="0" err="1" smtClean="0">
                <a:latin typeface="Arial" pitchFamily="34" charset="0"/>
                <a:cs typeface="Arial" pitchFamily="34" charset="0"/>
              </a:rPr>
              <a:t>Hadoop</a:t>
            </a:r>
            <a:r>
              <a:rPr lang="en-US" dirty="0" smtClean="0">
                <a:latin typeface="Arial" pitchFamily="34" charset="0"/>
                <a:cs typeface="Arial" pitchFamily="34" charset="0"/>
              </a:rPr>
              <a:t>.</a:t>
            </a:r>
          </a:p>
          <a:p>
            <a:r>
              <a:rPr lang="en-US" b="1" dirty="0">
                <a:latin typeface="Arial" pitchFamily="34" charset="0"/>
                <a:cs typeface="Arial" pitchFamily="34" charset="0"/>
              </a:rPr>
              <a:t>Hive</a:t>
            </a:r>
            <a:r>
              <a:rPr lang="en-US" dirty="0">
                <a:latin typeface="Arial" pitchFamily="34" charset="0"/>
                <a:cs typeface="Arial" pitchFamily="34" charset="0"/>
              </a:rPr>
              <a:t> provides a way to </a:t>
            </a:r>
            <a:r>
              <a:rPr lang="en-US" b="1" dirty="0">
                <a:solidFill>
                  <a:srgbClr val="FF0000"/>
                </a:solidFill>
                <a:latin typeface="Arial" pitchFamily="34" charset="0"/>
                <a:cs typeface="Arial" pitchFamily="34" charset="0"/>
              </a:rPr>
              <a:t>query and manipulate </a:t>
            </a:r>
            <a:r>
              <a:rPr lang="en-US" dirty="0">
                <a:latin typeface="Arial" pitchFamily="34" charset="0"/>
                <a:cs typeface="Arial" pitchFamily="34" charset="0"/>
              </a:rPr>
              <a:t>this </a:t>
            </a:r>
            <a:r>
              <a:rPr lang="en-US" b="1" dirty="0">
                <a:latin typeface="Arial" pitchFamily="34" charset="0"/>
                <a:cs typeface="Arial" pitchFamily="34" charset="0"/>
              </a:rPr>
              <a:t>data</a:t>
            </a:r>
            <a:r>
              <a:rPr lang="en-US" dirty="0">
                <a:latin typeface="Arial" pitchFamily="34" charset="0"/>
                <a:cs typeface="Arial" pitchFamily="34" charset="0"/>
              </a:rPr>
              <a:t> using a SQL-like language called </a:t>
            </a:r>
            <a:r>
              <a:rPr lang="en-US" dirty="0" err="1">
                <a:latin typeface="Arial" pitchFamily="34" charset="0"/>
                <a:cs typeface="Arial" pitchFamily="34" charset="0"/>
              </a:rPr>
              <a:t>HiveQL</a:t>
            </a:r>
            <a:r>
              <a:rPr lang="en-US" dirty="0">
                <a:latin typeface="Arial" pitchFamily="34" charset="0"/>
                <a:cs typeface="Arial" pitchFamily="34" charset="0"/>
              </a:rPr>
              <a:t>,</a:t>
            </a:r>
          </a:p>
          <a:p>
            <a:r>
              <a:rPr lang="en-US" dirty="0">
                <a:latin typeface="Arial" pitchFamily="34" charset="0"/>
                <a:cs typeface="Arial" pitchFamily="34" charset="0"/>
              </a:rPr>
              <a:t>SQL interpreter </a:t>
            </a:r>
            <a:r>
              <a:rPr lang="en-US" dirty="0" smtClean="0">
                <a:latin typeface="Arial" pitchFamily="34" charset="0"/>
                <a:cs typeface="Arial" pitchFamily="34" charset="0"/>
              </a:rPr>
              <a:t>by </a:t>
            </a:r>
            <a:r>
              <a:rPr lang="en-US" dirty="0">
                <a:latin typeface="Arial" pitchFamily="34" charset="0"/>
                <a:cs typeface="Arial" pitchFamily="34" charset="0"/>
              </a:rPr>
              <a:t>Facebook. </a:t>
            </a:r>
          </a:p>
          <a:p>
            <a:r>
              <a:rPr lang="en-US" dirty="0" smtClean="0">
                <a:latin typeface="Arial" pitchFamily="34" charset="0"/>
                <a:cs typeface="Arial" pitchFamily="34" charset="0"/>
              </a:rPr>
              <a:t>Included </a:t>
            </a:r>
            <a:r>
              <a:rPr lang="en-US" dirty="0">
                <a:latin typeface="Arial" pitchFamily="34" charset="0"/>
                <a:cs typeface="Arial" pitchFamily="34" charset="0"/>
              </a:rPr>
              <a:t>a meta store mapping files to their Schemas and </a:t>
            </a:r>
            <a:r>
              <a:rPr lang="en-US" dirty="0" err="1" smtClean="0">
                <a:latin typeface="Arial" pitchFamily="34" charset="0"/>
                <a:cs typeface="Arial" pitchFamily="34" charset="0"/>
              </a:rPr>
              <a:t>SerDes-Serializer</a:t>
            </a:r>
            <a:r>
              <a:rPr lang="en-US" dirty="0" smtClean="0">
                <a:latin typeface="Arial" pitchFamily="34" charset="0"/>
                <a:cs typeface="Arial" pitchFamily="34" charset="0"/>
              </a:rPr>
              <a:t>/</a:t>
            </a:r>
            <a:r>
              <a:rPr lang="en-US" dirty="0" err="1" smtClean="0">
                <a:latin typeface="Arial" pitchFamily="34" charset="0"/>
                <a:cs typeface="Arial" pitchFamily="34" charset="0"/>
              </a:rPr>
              <a:t>DeSerializer</a:t>
            </a:r>
            <a:endParaRPr lang="en-US" dirty="0" smtClean="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42</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Oozie</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PDL-XML workflow engine(PDL-Perl Data Language)</a:t>
            </a:r>
          </a:p>
          <a:p>
            <a:r>
              <a:rPr lang="en-US" dirty="0" err="1">
                <a:latin typeface="Arial" pitchFamily="34" charset="0"/>
                <a:cs typeface="Arial" pitchFamily="34" charset="0"/>
              </a:rPr>
              <a:t>Oozie</a:t>
            </a:r>
            <a:r>
              <a:rPr lang="en-US" dirty="0">
                <a:latin typeface="Arial" pitchFamily="34" charset="0"/>
                <a:cs typeface="Arial" pitchFamily="34" charset="0"/>
              </a:rPr>
              <a:t> is a workflow scheduler system to manage Apache </a:t>
            </a:r>
            <a:r>
              <a:rPr lang="en-US" dirty="0" err="1">
                <a:latin typeface="Arial" pitchFamily="34" charset="0"/>
                <a:cs typeface="Arial" pitchFamily="34" charset="0"/>
              </a:rPr>
              <a:t>Hadoop</a:t>
            </a:r>
            <a:r>
              <a:rPr lang="en-US" dirty="0">
                <a:latin typeface="Arial" pitchFamily="34" charset="0"/>
                <a:cs typeface="Arial" pitchFamily="34" charset="0"/>
              </a:rPr>
              <a:t> jobs.</a:t>
            </a:r>
          </a:p>
          <a:p>
            <a:r>
              <a:rPr lang="en-US" b="1" dirty="0" err="1"/>
              <a:t>Oozie</a:t>
            </a:r>
            <a:r>
              <a:rPr lang="en-US" dirty="0"/>
              <a:t> </a:t>
            </a:r>
            <a:r>
              <a:rPr lang="en-US" dirty="0" smtClean="0"/>
              <a:t>Workflow </a:t>
            </a:r>
            <a:r>
              <a:rPr lang="en-US" dirty="0"/>
              <a:t>jobs are Directed </a:t>
            </a:r>
            <a:r>
              <a:rPr lang="en-US" dirty="0" err="1"/>
              <a:t>Acyclical</a:t>
            </a:r>
            <a:r>
              <a:rPr lang="en-US" dirty="0"/>
              <a:t> Graphs (DAGs) of actions. </a:t>
            </a:r>
            <a:endParaRPr lang="en-US" dirty="0" smtClean="0"/>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43</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normAutofit/>
          </a:bodyPr>
          <a:lstStyle/>
          <a:p>
            <a:r>
              <a:rPr lang="en-US" dirty="0" err="1" smtClean="0">
                <a:latin typeface="Arial" pitchFamily="34" charset="0"/>
                <a:cs typeface="Arial" pitchFamily="34" charset="0"/>
              </a:rPr>
              <a:t>Hadoop</a:t>
            </a:r>
            <a:r>
              <a:rPr lang="en-US" dirty="0" smtClean="0">
                <a:latin typeface="Arial" pitchFamily="34" charset="0"/>
                <a:cs typeface="Arial" pitchFamily="34" charset="0"/>
              </a:rPr>
              <a:t> Ecosystem</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44</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441" y="1234886"/>
            <a:ext cx="7861301" cy="495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Framework</a:t>
            </a:r>
          </a:p>
        </p:txBody>
      </p:sp>
      <p:sp>
        <p:nvSpPr>
          <p:cNvPr id="3" name="Content Placeholder 2"/>
          <p:cNvSpPr>
            <a:spLocks noGrp="1"/>
          </p:cNvSpPr>
          <p:nvPr>
            <p:ph idx="1"/>
          </p:nvPr>
        </p:nvSpPr>
        <p:spPr>
          <a:xfrm>
            <a:off x="838200" y="1542196"/>
            <a:ext cx="10515600" cy="4722125"/>
          </a:xfrm>
        </p:spPr>
        <p:txBody>
          <a:bodyPr/>
          <a:lstStyle/>
          <a:p>
            <a:pPr>
              <a:buNone/>
            </a:pPr>
            <a:r>
              <a:rPr lang="en-US" dirty="0">
                <a:latin typeface="Arial" pitchFamily="34" charset="0"/>
                <a:cs typeface="Arial" pitchFamily="34" charset="0"/>
              </a:rPr>
              <a:t>There are 2 Main layers:</a:t>
            </a:r>
          </a:p>
          <a:p>
            <a:pPr lvl="1">
              <a:buFont typeface="Wingdings" pitchFamily="2" charset="2"/>
              <a:buChar char="Ø"/>
            </a:pPr>
            <a:r>
              <a:rPr lang="en-US" dirty="0">
                <a:latin typeface="Arial" pitchFamily="34" charset="0"/>
                <a:cs typeface="Arial" pitchFamily="34" charset="0"/>
              </a:rPr>
              <a:t>HDFS</a:t>
            </a:r>
          </a:p>
          <a:p>
            <a:pPr lvl="1">
              <a:buFont typeface="Wingdings" pitchFamily="2" charset="2"/>
              <a:buChar char="Ø"/>
            </a:pPr>
            <a:r>
              <a:rPr lang="en-US" dirty="0">
                <a:latin typeface="Arial" pitchFamily="34" charset="0"/>
                <a:cs typeface="Arial" pitchFamily="34" charset="0"/>
              </a:rPr>
              <a:t>Execution </a:t>
            </a:r>
            <a:r>
              <a:rPr lang="en-US" dirty="0" err="1">
                <a:latin typeface="Arial" pitchFamily="34" charset="0"/>
                <a:cs typeface="Arial" pitchFamily="34" charset="0"/>
              </a:rPr>
              <a:t>Enginer</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45</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771" y="2310040"/>
            <a:ext cx="10515600" cy="1325563"/>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Distributed File System-HDFS</a:t>
            </a:r>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46</a:t>
            </a:fld>
            <a:endParaRPr lang="en-IN" dirty="0"/>
          </a:p>
        </p:txBody>
      </p:sp>
    </p:spTree>
    <p:extLst>
      <p:ext uri="{BB962C8B-B14F-4D97-AF65-F5344CB8AC3E}">
        <p14:creationId xmlns:p14="http://schemas.microsoft.com/office/powerpoint/2010/main" val="2882071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Distributed File System-HDFS</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HDFS is a virtual File system</a:t>
            </a:r>
          </a:p>
          <a:p>
            <a:r>
              <a:rPr lang="en-US" dirty="0">
                <a:latin typeface="Arial" pitchFamily="34" charset="0"/>
                <a:cs typeface="Arial" pitchFamily="34" charset="0"/>
              </a:rPr>
              <a:t>File System is split into many small files</a:t>
            </a:r>
          </a:p>
          <a:p>
            <a:r>
              <a:rPr lang="en-US" dirty="0">
                <a:latin typeface="Arial" pitchFamily="34" charset="0"/>
                <a:cs typeface="Arial" pitchFamily="34" charset="0"/>
              </a:rPr>
              <a:t>Each small file is replicated and stored on 3 servers for fault tolerance constraints</a:t>
            </a:r>
          </a:p>
          <a:p>
            <a:r>
              <a:rPr lang="en-US" dirty="0" err="1">
                <a:latin typeface="Arial" pitchFamily="34" charset="0"/>
                <a:cs typeface="Arial" pitchFamily="34" charset="0"/>
              </a:rPr>
              <a:t>Hadoop</a:t>
            </a:r>
            <a:r>
              <a:rPr lang="en-US" dirty="0">
                <a:latin typeface="Arial" pitchFamily="34" charset="0"/>
                <a:cs typeface="Arial" pitchFamily="34" charset="0"/>
              </a:rPr>
              <a:t> </a:t>
            </a:r>
            <a:r>
              <a:rPr lang="en-US" dirty="0" err="1">
                <a:latin typeface="Arial" pitchFamily="34" charset="0"/>
                <a:cs typeface="Arial" pitchFamily="34" charset="0"/>
              </a:rPr>
              <a:t>Mapreduce</a:t>
            </a:r>
            <a:r>
              <a:rPr lang="en-US" dirty="0">
                <a:latin typeface="Arial" pitchFamily="34" charset="0"/>
                <a:cs typeface="Arial" pitchFamily="34" charset="0"/>
              </a:rPr>
              <a:t> is a way to split every request into smaller requests sent to small servers</a:t>
            </a:r>
          </a:p>
          <a:p>
            <a:r>
              <a:rPr lang="en-US" dirty="0">
                <a:latin typeface="Arial" pitchFamily="34" charset="0"/>
                <a:cs typeface="Arial" pitchFamily="34" charset="0"/>
              </a:rPr>
              <a:t>Small servers allow scalable use of CPU power</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47</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Distributed File System-HDFS</a:t>
            </a:r>
          </a:p>
        </p:txBody>
      </p:sp>
      <p:sp>
        <p:nvSpPr>
          <p:cNvPr id="3" name="Content Placeholder 2"/>
          <p:cNvSpPr>
            <a:spLocks noGrp="1"/>
          </p:cNvSpPr>
          <p:nvPr>
            <p:ph idx="1"/>
          </p:nvPr>
        </p:nvSpPr>
        <p:spPr>
          <a:xfrm>
            <a:off x="838200" y="1542196"/>
            <a:ext cx="10515600" cy="4722125"/>
          </a:xfrm>
        </p:spPr>
        <p:txBody>
          <a:bodyPr/>
          <a:lstStyle/>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48</a:t>
            </a:fld>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34" y="1653653"/>
            <a:ext cx="4723373" cy="426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551591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Distributed File System-HDFS</a:t>
            </a:r>
          </a:p>
        </p:txBody>
      </p:sp>
      <p:sp>
        <p:nvSpPr>
          <p:cNvPr id="3" name="Content Placeholder 2"/>
          <p:cNvSpPr>
            <a:spLocks noGrp="1"/>
          </p:cNvSpPr>
          <p:nvPr>
            <p:ph idx="1"/>
          </p:nvPr>
        </p:nvSpPr>
        <p:spPr>
          <a:xfrm>
            <a:off x="838200" y="1542196"/>
            <a:ext cx="10515600" cy="4722125"/>
          </a:xfrm>
        </p:spPr>
        <p:txBody>
          <a:bodyPr/>
          <a:lstStyle/>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49</a:t>
            </a:fld>
            <a:endParaRPr lang="en-IN" dirty="0"/>
          </a:p>
        </p:txBody>
      </p:sp>
      <p:pic>
        <p:nvPicPr>
          <p:cNvPr id="6" name="Picture 5"/>
          <p:cNvPicPr>
            <a:picLocks noGrp="1" noChangeAspect="1" noChangeArrowheads="1"/>
          </p:cNvPicPr>
          <p:nvPr/>
        </p:nvPicPr>
        <p:blipFill>
          <a:blip r:embed="rId2"/>
          <a:srcRect/>
          <a:stretch>
            <a:fillRect/>
          </a:stretch>
        </p:blipFill>
        <p:spPr bwMode="auto">
          <a:xfrm>
            <a:off x="2893324" y="1340706"/>
            <a:ext cx="6936475" cy="5025405"/>
          </a:xfrm>
          <a:prstGeom prst="rect">
            <a:avLst/>
          </a:prstGeom>
          <a:noFill/>
          <a:ln w="9525">
            <a:noFill/>
            <a:miter lim="800000"/>
            <a:headEnd/>
            <a:tailEnd/>
          </a:ln>
          <a:effec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082546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a:xfrm>
            <a:off x="609600" y="0"/>
            <a:ext cx="10972800" cy="838200"/>
          </a:xfrm>
        </p:spPr>
        <p:txBody>
          <a:bodyPr/>
          <a:lstStyle/>
          <a:p>
            <a:pPr algn="ctr" eaLnBrk="1" hangingPunct="1"/>
            <a:r>
              <a:rPr lang="en-US" sz="3200" dirty="0" smtClean="0">
                <a:latin typeface="Arial" charset="0"/>
                <a:cs typeface="Arial" charset="0"/>
              </a:rPr>
              <a:t>Hadoop and databases</a:t>
            </a:r>
          </a:p>
        </p:txBody>
      </p:sp>
      <p:sp>
        <p:nvSpPr>
          <p:cNvPr id="3075" name="Content Placeholder 4"/>
          <p:cNvSpPr>
            <a:spLocks noGrp="1"/>
          </p:cNvSpPr>
          <p:nvPr>
            <p:ph idx="1"/>
          </p:nvPr>
        </p:nvSpPr>
        <p:spPr>
          <a:xfrm>
            <a:off x="304800" y="914400"/>
            <a:ext cx="11582400" cy="5715000"/>
          </a:xfrm>
        </p:spPr>
        <p:txBody>
          <a:bodyPr/>
          <a:lstStyle/>
          <a:p>
            <a:pPr eaLnBrk="1" hangingPunct="1">
              <a:buFont typeface="Arial" charset="0"/>
              <a:buNone/>
            </a:pPr>
            <a:r>
              <a:rPr lang="en-US" sz="2400" dirty="0" smtClean="0">
                <a:latin typeface="Arial" charset="0"/>
                <a:cs typeface="Arial" charset="0"/>
              </a:rPr>
              <a:t>Relational databases : used for </a:t>
            </a:r>
          </a:p>
          <a:p>
            <a:pPr eaLnBrk="1" hangingPunct="1">
              <a:buFont typeface="Arial" charset="0"/>
              <a:buNone/>
            </a:pPr>
            <a:r>
              <a:rPr lang="en-US" sz="2400" dirty="0" smtClean="0">
                <a:latin typeface="Arial" charset="0"/>
                <a:cs typeface="Arial" charset="0"/>
              </a:rPr>
              <a:t>		Interactive OLAP analysis.</a:t>
            </a:r>
          </a:p>
          <a:p>
            <a:pPr eaLnBrk="1" hangingPunct="1">
              <a:buFont typeface="Arial" charset="0"/>
              <a:buNone/>
            </a:pPr>
            <a:r>
              <a:rPr lang="en-US" sz="2400" dirty="0" smtClean="0">
                <a:latin typeface="Arial" charset="0"/>
                <a:cs typeface="Arial" charset="0"/>
              </a:rPr>
              <a:t>		multistep ACID Transactions.</a:t>
            </a:r>
          </a:p>
          <a:p>
            <a:pPr eaLnBrk="1" hangingPunct="1">
              <a:buFont typeface="Arial" charset="0"/>
              <a:buNone/>
            </a:pPr>
            <a:r>
              <a:rPr lang="en-US" sz="2400" dirty="0" smtClean="0">
                <a:latin typeface="Arial" charset="0"/>
                <a:cs typeface="Arial" charset="0"/>
              </a:rPr>
              <a:t>		100% SQL compliance</a:t>
            </a:r>
          </a:p>
          <a:p>
            <a:pPr eaLnBrk="1" hangingPunct="1">
              <a:buFont typeface="Arial" charset="0"/>
              <a:buNone/>
            </a:pPr>
            <a:endParaRPr lang="en-US" sz="2400" dirty="0" smtClean="0">
              <a:latin typeface="Arial" charset="0"/>
              <a:cs typeface="Arial" charset="0"/>
            </a:endParaRPr>
          </a:p>
          <a:p>
            <a:pPr eaLnBrk="1" hangingPunct="1">
              <a:buFont typeface="Arial" charset="0"/>
              <a:buNone/>
            </a:pPr>
            <a:r>
              <a:rPr lang="en-US" sz="2400" dirty="0" smtClean="0">
                <a:latin typeface="Arial" charset="0"/>
                <a:cs typeface="Arial" charset="0"/>
              </a:rPr>
              <a:t>Hadoop : used for</a:t>
            </a:r>
          </a:p>
          <a:p>
            <a:pPr eaLnBrk="1" hangingPunct="1">
              <a:buFont typeface="Arial" charset="0"/>
              <a:buNone/>
            </a:pPr>
            <a:r>
              <a:rPr lang="en-US" sz="2400" dirty="0" smtClean="0">
                <a:latin typeface="Arial" charset="0"/>
                <a:cs typeface="Arial" charset="0"/>
              </a:rPr>
              <a:t>		Structured or unstructured</a:t>
            </a:r>
          </a:p>
          <a:p>
            <a:pPr eaLnBrk="1" hangingPunct="1">
              <a:buFont typeface="Arial" charset="0"/>
              <a:buNone/>
            </a:pPr>
            <a:r>
              <a:rPr lang="en-US" sz="2400" dirty="0" smtClean="0">
                <a:latin typeface="Arial" charset="0"/>
                <a:cs typeface="Arial" charset="0"/>
              </a:rPr>
              <a:t>		Scalability of storage/compute</a:t>
            </a:r>
          </a:p>
          <a:p>
            <a:pPr eaLnBrk="1" hangingPunct="1">
              <a:buFont typeface="Arial" charset="0"/>
              <a:buNone/>
            </a:pPr>
            <a:r>
              <a:rPr lang="en-US" sz="2400" dirty="0" smtClean="0">
                <a:latin typeface="Arial" charset="0"/>
                <a:cs typeface="Arial" charset="0"/>
              </a:rPr>
              <a:t>		Complex data processing</a:t>
            </a: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5</a:t>
            </a:fld>
            <a:endParaRPr lang="en-IN" dirty="0"/>
          </a:p>
        </p:txBody>
      </p:sp>
    </p:spTree>
    <p:extLst>
      <p:ext uri="{BB962C8B-B14F-4D97-AF65-F5344CB8AC3E}">
        <p14:creationId xmlns:p14="http://schemas.microsoft.com/office/powerpoint/2010/main" val="2519573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Hadoop</a:t>
            </a:r>
            <a:r>
              <a:rPr lang="en-US" dirty="0">
                <a:latin typeface="Arial" pitchFamily="34" charset="0"/>
                <a:cs typeface="Arial" pitchFamily="34" charset="0"/>
              </a:rPr>
              <a:t> Distributed File System-HDFS</a:t>
            </a:r>
          </a:p>
        </p:txBody>
      </p:sp>
      <p:sp>
        <p:nvSpPr>
          <p:cNvPr id="3" name="Content Placeholder 2"/>
          <p:cNvSpPr>
            <a:spLocks noGrp="1"/>
          </p:cNvSpPr>
          <p:nvPr>
            <p:ph idx="1"/>
          </p:nvPr>
        </p:nvSpPr>
        <p:spPr>
          <a:xfrm>
            <a:off x="838200" y="1542196"/>
            <a:ext cx="10515600" cy="4722125"/>
          </a:xfrm>
        </p:spPr>
        <p:txBody>
          <a:bodyPr>
            <a:normAutofit/>
          </a:bodyPr>
          <a:lstStyle/>
          <a:p>
            <a:pPr>
              <a:buNone/>
            </a:pPr>
            <a:r>
              <a:rPr lang="en-US" dirty="0" smtClean="0">
                <a:latin typeface="Arial" charset="0"/>
                <a:cs typeface="Arial" charset="0"/>
              </a:rPr>
              <a:t>• </a:t>
            </a:r>
            <a:r>
              <a:rPr lang="en-US" dirty="0">
                <a:latin typeface="Arial" charset="0"/>
                <a:cs typeface="Arial" charset="0"/>
              </a:rPr>
              <a:t>HDFS + </a:t>
            </a:r>
            <a:r>
              <a:rPr lang="en-US" dirty="0" err="1">
                <a:latin typeface="Arial" charset="0"/>
                <a:cs typeface="Arial" charset="0"/>
              </a:rPr>
              <a:t>MapReduce</a:t>
            </a:r>
            <a:r>
              <a:rPr lang="en-US" dirty="0">
                <a:latin typeface="Arial" charset="0"/>
                <a:cs typeface="Arial" charset="0"/>
              </a:rPr>
              <a:t> are enough to have things working. </a:t>
            </a:r>
          </a:p>
          <a:p>
            <a:pPr>
              <a:buNone/>
            </a:pPr>
            <a:r>
              <a:rPr lang="en-US" dirty="0">
                <a:latin typeface="Arial" charset="0"/>
                <a:cs typeface="Arial" charset="0"/>
              </a:rPr>
              <a:t>• Examples: </a:t>
            </a:r>
          </a:p>
          <a:p>
            <a:pPr lvl="1"/>
            <a:r>
              <a:rPr lang="en-US" dirty="0" smtClean="0">
                <a:latin typeface="Arial" charset="0"/>
                <a:cs typeface="Arial" charset="0"/>
              </a:rPr>
              <a:t>Word </a:t>
            </a:r>
            <a:r>
              <a:rPr lang="en-US" dirty="0">
                <a:latin typeface="Arial" charset="0"/>
                <a:cs typeface="Arial" charset="0"/>
              </a:rPr>
              <a:t>Count </a:t>
            </a:r>
          </a:p>
          <a:p>
            <a:pPr>
              <a:buNone/>
            </a:pPr>
            <a:r>
              <a:rPr lang="en-US" dirty="0" smtClean="0">
                <a:latin typeface="Arial" charset="0"/>
                <a:cs typeface="Arial" charset="0"/>
              </a:rPr>
              <a:t>• </a:t>
            </a:r>
            <a:r>
              <a:rPr lang="en-US" dirty="0">
                <a:latin typeface="Arial" charset="0"/>
                <a:cs typeface="Arial" charset="0"/>
              </a:rPr>
              <a:t>Job: Count the occurrences of each word in a data set</a:t>
            </a:r>
          </a:p>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50</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2292892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normAutofit/>
          </a:bodyPr>
          <a:lstStyle/>
          <a:p>
            <a:r>
              <a:rPr lang="en-US" dirty="0" err="1" smtClean="0">
                <a:latin typeface="Arial" pitchFamily="34" charset="0"/>
                <a:cs typeface="Arial" pitchFamily="34" charset="0"/>
              </a:rPr>
              <a:t>Ex:Wordcount</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51</a:t>
            </a:fld>
            <a:endParaRPr lang="en-IN"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845" y="55814"/>
            <a:ext cx="5718412" cy="675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8738883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Namenode</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Single node in cluster</a:t>
            </a:r>
          </a:p>
          <a:p>
            <a:r>
              <a:rPr lang="en-US" dirty="0">
                <a:latin typeface="Arial" pitchFamily="34" charset="0"/>
                <a:cs typeface="Arial" pitchFamily="34" charset="0"/>
              </a:rPr>
              <a:t>Brain of HDFS</a:t>
            </a:r>
          </a:p>
          <a:p>
            <a:r>
              <a:rPr lang="en-US" dirty="0" err="1">
                <a:latin typeface="Arial" pitchFamily="34" charset="0"/>
                <a:cs typeface="Arial" pitchFamily="34" charset="0"/>
              </a:rPr>
              <a:t>Hadoop</a:t>
            </a:r>
            <a:r>
              <a:rPr lang="en-US" dirty="0">
                <a:latin typeface="Arial" pitchFamily="34" charset="0"/>
                <a:cs typeface="Arial" pitchFamily="34" charset="0"/>
              </a:rPr>
              <a:t> employs master/slave architecture for both distributed storage and distributed computation</a:t>
            </a:r>
          </a:p>
          <a:p>
            <a:r>
              <a:rPr lang="en-US" dirty="0">
                <a:latin typeface="Arial" pitchFamily="34" charset="0"/>
                <a:cs typeface="Arial" pitchFamily="34" charset="0"/>
              </a:rPr>
              <a:t>Distributed Storage system is</a:t>
            </a:r>
            <a:r>
              <a:rPr lang="en-US" dirty="0">
                <a:solidFill>
                  <a:srgbClr val="FF0000"/>
                </a:solidFill>
                <a:latin typeface="Arial" pitchFamily="34" charset="0"/>
                <a:cs typeface="Arial" pitchFamily="34" charset="0"/>
              </a:rPr>
              <a:t> HDFS</a:t>
            </a:r>
          </a:p>
          <a:p>
            <a:r>
              <a:rPr lang="en-US" dirty="0" err="1">
                <a:solidFill>
                  <a:srgbClr val="FF0000"/>
                </a:solidFill>
                <a:latin typeface="Arial" pitchFamily="34" charset="0"/>
                <a:cs typeface="Arial" pitchFamily="34" charset="0"/>
              </a:rPr>
              <a:t>Namenode</a:t>
            </a:r>
            <a:r>
              <a:rPr lang="en-US" dirty="0">
                <a:solidFill>
                  <a:srgbClr val="FF0000"/>
                </a:solidFill>
                <a:latin typeface="Arial" pitchFamily="34" charset="0"/>
                <a:cs typeface="Arial" pitchFamily="34" charset="0"/>
              </a:rPr>
              <a:t> is the master of HDFS that directs slave </a:t>
            </a:r>
            <a:r>
              <a:rPr lang="en-US" dirty="0" err="1">
                <a:solidFill>
                  <a:srgbClr val="FF0000"/>
                </a:solidFill>
                <a:latin typeface="Arial" pitchFamily="34" charset="0"/>
                <a:cs typeface="Arial" pitchFamily="34" charset="0"/>
              </a:rPr>
              <a:t>datanode</a:t>
            </a:r>
            <a:r>
              <a:rPr lang="en-US" dirty="0">
                <a:solidFill>
                  <a:srgbClr val="FF0000"/>
                </a:solidFill>
                <a:latin typeface="Arial" pitchFamily="34" charset="0"/>
                <a:cs typeface="Arial" pitchFamily="34" charset="0"/>
              </a:rPr>
              <a:t> to perform low level tasks</a:t>
            </a:r>
          </a:p>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52</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8738883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err="1">
                <a:latin typeface="Arial" pitchFamily="34" charset="0"/>
                <a:cs typeface="Arial" pitchFamily="34" charset="0"/>
              </a:rPr>
              <a:t>Namenode</a:t>
            </a:r>
            <a:r>
              <a:rPr lang="en-US" dirty="0">
                <a:latin typeface="Arial" pitchFamily="34" charset="0"/>
                <a:cs typeface="Arial" pitchFamily="34" charset="0"/>
              </a:rPr>
              <a:t> as book Keeper of HDFS</a:t>
            </a:r>
          </a:p>
        </p:txBody>
      </p:sp>
      <p:sp>
        <p:nvSpPr>
          <p:cNvPr id="3" name="Content Placeholder 2"/>
          <p:cNvSpPr>
            <a:spLocks noGrp="1"/>
          </p:cNvSpPr>
          <p:nvPr>
            <p:ph idx="1"/>
          </p:nvPr>
        </p:nvSpPr>
        <p:spPr>
          <a:xfrm>
            <a:off x="838200" y="1542196"/>
            <a:ext cx="10515600" cy="4722125"/>
          </a:xfrm>
        </p:spPr>
        <p:txBody>
          <a:bodyPr/>
          <a:lstStyle/>
          <a:p>
            <a:r>
              <a:rPr lang="en-US" dirty="0" err="1">
                <a:latin typeface="Arial" pitchFamily="34" charset="0"/>
                <a:cs typeface="Arial" pitchFamily="34" charset="0"/>
              </a:rPr>
              <a:t>Namenode</a:t>
            </a:r>
            <a:r>
              <a:rPr lang="en-US" dirty="0">
                <a:latin typeface="Arial" pitchFamily="34" charset="0"/>
                <a:cs typeface="Arial" pitchFamily="34" charset="0"/>
              </a:rPr>
              <a:t> list of all blocks of file and list of all data nodes that contains the block</a:t>
            </a:r>
          </a:p>
          <a:p>
            <a:r>
              <a:rPr lang="en-US" dirty="0">
                <a:latin typeface="Arial" pitchFamily="34" charset="0"/>
                <a:cs typeface="Arial" pitchFamily="34" charset="0"/>
              </a:rPr>
              <a:t>It keeps track of how files are stored into file blocks, which nodes store these blocks and overall health of HDFS</a:t>
            </a:r>
          </a:p>
          <a:p>
            <a:r>
              <a:rPr lang="en-US" dirty="0">
                <a:latin typeface="Arial" pitchFamily="34" charset="0"/>
                <a:cs typeface="Arial" pitchFamily="34" charset="0"/>
              </a:rPr>
              <a:t>The function of </a:t>
            </a:r>
            <a:r>
              <a:rPr lang="en-US" dirty="0" err="1">
                <a:latin typeface="Arial" pitchFamily="34" charset="0"/>
                <a:cs typeface="Arial" pitchFamily="34" charset="0"/>
              </a:rPr>
              <a:t>namenode</a:t>
            </a:r>
            <a:r>
              <a:rPr lang="en-US" dirty="0">
                <a:latin typeface="Arial" pitchFamily="34" charset="0"/>
                <a:cs typeface="Arial" pitchFamily="34" charset="0"/>
              </a:rPr>
              <a:t> is memory and IO intensive</a:t>
            </a:r>
          </a:p>
          <a:p>
            <a:r>
              <a:rPr lang="en-US" dirty="0">
                <a:latin typeface="Arial" pitchFamily="34" charset="0"/>
                <a:cs typeface="Arial" pitchFamily="34" charset="0"/>
              </a:rPr>
              <a:t>The server hosting </a:t>
            </a:r>
            <a:r>
              <a:rPr lang="en-US" dirty="0" err="1">
                <a:latin typeface="Arial" pitchFamily="34" charset="0"/>
                <a:cs typeface="Arial" pitchFamily="34" charset="0"/>
              </a:rPr>
              <a:t>namenode</a:t>
            </a:r>
            <a:r>
              <a:rPr lang="en-US" dirty="0">
                <a:latin typeface="Arial" pitchFamily="34" charset="0"/>
                <a:cs typeface="Arial" pitchFamily="34" charset="0"/>
              </a:rPr>
              <a:t> doesn’t store any user data or perform any computation</a:t>
            </a:r>
          </a:p>
          <a:p>
            <a:endParaRPr lang="en-US" dirty="0">
              <a:latin typeface="Arial" pitchFamily="34" charset="0"/>
              <a:cs typeface="Arial" pitchFamily="34" charset="0"/>
            </a:endParaRPr>
          </a:p>
          <a:p>
            <a:endParaRPr lang="en-US" dirty="0">
              <a:latin typeface="Arial" pitchFamily="34" charset="0"/>
              <a:cs typeface="Arial" pitchFamily="34" charset="0"/>
            </a:endParaRPr>
          </a:p>
          <a:p>
            <a:pPr marL="0" indent="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53</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873888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Name node - Drawback</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Name node is the </a:t>
            </a:r>
            <a:r>
              <a:rPr lang="en-US" dirty="0">
                <a:solidFill>
                  <a:srgbClr val="FF0000"/>
                </a:solidFill>
                <a:latin typeface="Arial" pitchFamily="34" charset="0"/>
                <a:cs typeface="Arial" pitchFamily="34" charset="0"/>
              </a:rPr>
              <a:t>Single point of failure</a:t>
            </a:r>
            <a:r>
              <a:rPr lang="en-US" dirty="0">
                <a:latin typeface="Arial" pitchFamily="34" charset="0"/>
                <a:cs typeface="Arial" pitchFamily="34" charset="0"/>
              </a:rPr>
              <a:t> in </a:t>
            </a:r>
            <a:r>
              <a:rPr lang="en-US" dirty="0" err="1">
                <a:latin typeface="Arial" pitchFamily="34" charset="0"/>
                <a:cs typeface="Arial" pitchFamily="34" charset="0"/>
              </a:rPr>
              <a:t>Hadoop</a:t>
            </a:r>
            <a:r>
              <a:rPr lang="en-US" dirty="0">
                <a:latin typeface="Arial" pitchFamily="34" charset="0"/>
                <a:cs typeface="Arial" pitchFamily="34" charset="0"/>
              </a:rPr>
              <a:t> cluster</a:t>
            </a:r>
          </a:p>
          <a:p>
            <a:r>
              <a:rPr lang="en-US" dirty="0">
                <a:latin typeface="Arial" pitchFamily="34" charset="0"/>
                <a:cs typeface="Arial" pitchFamily="34" charset="0"/>
              </a:rPr>
              <a:t>For other data nodes, if their host node fails due to h/w or s/w reasons, the </a:t>
            </a:r>
            <a:r>
              <a:rPr lang="en-US" dirty="0" err="1">
                <a:latin typeface="Arial" pitchFamily="34" charset="0"/>
                <a:cs typeface="Arial" pitchFamily="34" charset="0"/>
              </a:rPr>
              <a:t>Hadoop</a:t>
            </a:r>
            <a:r>
              <a:rPr lang="en-US" dirty="0">
                <a:latin typeface="Arial" pitchFamily="34" charset="0"/>
                <a:cs typeface="Arial" pitchFamily="34" charset="0"/>
              </a:rPr>
              <a:t> cluster will continue smoothly</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54</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2744169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Data Nodes</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Each slave machine in the cluster will host a data node to perform </a:t>
            </a:r>
            <a:r>
              <a:rPr lang="en-US" dirty="0" smtClean="0">
                <a:latin typeface="Arial" pitchFamily="34" charset="0"/>
                <a:cs typeface="Arial" pitchFamily="34" charset="0"/>
              </a:rPr>
              <a:t>the granted work </a:t>
            </a:r>
            <a:r>
              <a:rPr lang="en-US" dirty="0">
                <a:latin typeface="Arial" pitchFamily="34" charset="0"/>
                <a:cs typeface="Arial" pitchFamily="34" charset="0"/>
              </a:rPr>
              <a:t>of Distributed File System</a:t>
            </a:r>
          </a:p>
          <a:p>
            <a:r>
              <a:rPr lang="en-US" dirty="0">
                <a:latin typeface="Arial" pitchFamily="34" charset="0"/>
                <a:cs typeface="Arial" pitchFamily="34" charset="0"/>
              </a:rPr>
              <a:t>Reading and writing HDFS blocks to actual files on local file system</a:t>
            </a:r>
          </a:p>
          <a:p>
            <a:r>
              <a:rPr lang="en-US" dirty="0">
                <a:latin typeface="Arial" pitchFamily="34" charset="0"/>
                <a:cs typeface="Arial" pitchFamily="34" charset="0"/>
              </a:rPr>
              <a:t>During r/w a HDFS file, the file is broken into blocks and </a:t>
            </a:r>
            <a:r>
              <a:rPr lang="en-US" dirty="0" err="1">
                <a:latin typeface="Arial" pitchFamily="34" charset="0"/>
                <a:cs typeface="Arial" pitchFamily="34" charset="0"/>
              </a:rPr>
              <a:t>Namenode</a:t>
            </a:r>
            <a:r>
              <a:rPr lang="en-US" dirty="0">
                <a:latin typeface="Arial" pitchFamily="34" charset="0"/>
                <a:cs typeface="Arial" pitchFamily="34" charset="0"/>
              </a:rPr>
              <a:t> will tell the client which data node each block resides in.</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55</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143732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Data Nodes</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Client communicates directly with the </a:t>
            </a:r>
            <a:r>
              <a:rPr lang="en-US" dirty="0" err="1">
                <a:latin typeface="Arial" pitchFamily="34" charset="0"/>
                <a:cs typeface="Arial" pitchFamily="34" charset="0"/>
              </a:rPr>
              <a:t>datanodes</a:t>
            </a:r>
            <a:r>
              <a:rPr lang="en-US" dirty="0">
                <a:latin typeface="Arial" pitchFamily="34" charset="0"/>
                <a:cs typeface="Arial" pitchFamily="34" charset="0"/>
              </a:rPr>
              <a:t> to process local files corresponding to the blocks</a:t>
            </a:r>
          </a:p>
          <a:p>
            <a:r>
              <a:rPr lang="en-US" dirty="0">
                <a:latin typeface="Arial" pitchFamily="34" charset="0"/>
                <a:cs typeface="Arial" pitchFamily="34" charset="0"/>
              </a:rPr>
              <a:t>Data node may communicate with other </a:t>
            </a:r>
            <a:r>
              <a:rPr lang="en-US" dirty="0" err="1">
                <a:latin typeface="Arial" pitchFamily="34" charset="0"/>
                <a:cs typeface="Arial" pitchFamily="34" charset="0"/>
              </a:rPr>
              <a:t>datanodes</a:t>
            </a:r>
            <a:r>
              <a:rPr lang="en-US" dirty="0">
                <a:latin typeface="Arial" pitchFamily="34" charset="0"/>
                <a:cs typeface="Arial" pitchFamily="34" charset="0"/>
              </a:rPr>
              <a:t> to replicate data blocks for </a:t>
            </a:r>
            <a:r>
              <a:rPr lang="en-US" dirty="0" smtClean="0">
                <a:latin typeface="Arial" pitchFamily="34" charset="0"/>
                <a:cs typeface="Arial" pitchFamily="34" charset="0"/>
              </a:rPr>
              <a:t>redundancy</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56</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143732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normAutofit/>
          </a:bodyPr>
          <a:lstStyle/>
          <a:p>
            <a:r>
              <a:rPr lang="en-US" dirty="0">
                <a:latin typeface="Arial" pitchFamily="34" charset="0"/>
                <a:cs typeface="Arial" pitchFamily="34" charset="0"/>
              </a:rPr>
              <a:t>Data </a:t>
            </a:r>
            <a:r>
              <a:rPr lang="en-US" dirty="0" smtClean="0">
                <a:latin typeface="Arial" pitchFamily="34" charset="0"/>
                <a:cs typeface="Arial" pitchFamily="34" charset="0"/>
              </a:rPr>
              <a:t>Replication</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HDFS is designed to reliably store very large files across machines in a large cluster.</a:t>
            </a:r>
          </a:p>
          <a:p>
            <a:r>
              <a:rPr lang="en-US" dirty="0">
                <a:latin typeface="Arial" pitchFamily="34" charset="0"/>
                <a:cs typeface="Arial" pitchFamily="34" charset="0"/>
              </a:rPr>
              <a:t>It stores each file as a sequence of blocks; all blocks in a file except the last block are the same size.</a:t>
            </a:r>
          </a:p>
          <a:p>
            <a:r>
              <a:rPr lang="en-US" dirty="0">
                <a:latin typeface="Arial" pitchFamily="34" charset="0"/>
                <a:cs typeface="Arial" pitchFamily="34" charset="0"/>
              </a:rPr>
              <a:t>The blocks of a file are replicated for fault tolerance. </a:t>
            </a:r>
          </a:p>
          <a:p>
            <a:r>
              <a:rPr lang="en-US" dirty="0">
                <a:latin typeface="Arial" pitchFamily="34" charset="0"/>
                <a:cs typeface="Arial" pitchFamily="34" charset="0"/>
              </a:rPr>
              <a:t>The block size and replication factor are configurable per file.</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57</a:t>
            </a:fld>
            <a:endParaRPr lang="en-IN" dirty="0"/>
          </a:p>
        </p:txBody>
      </p:sp>
    </p:spTree>
    <p:extLst>
      <p:ext uri="{BB962C8B-B14F-4D97-AF65-F5344CB8AC3E}">
        <p14:creationId xmlns:p14="http://schemas.microsoft.com/office/powerpoint/2010/main" val="1143732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Data Replication</a:t>
            </a:r>
          </a:p>
        </p:txBody>
      </p:sp>
      <p:sp>
        <p:nvSpPr>
          <p:cNvPr id="3" name="Content Placeholder 2"/>
          <p:cNvSpPr>
            <a:spLocks noGrp="1"/>
          </p:cNvSpPr>
          <p:nvPr>
            <p:ph idx="1"/>
          </p:nvPr>
        </p:nvSpPr>
        <p:spPr>
          <a:xfrm>
            <a:off x="838200" y="1542196"/>
            <a:ext cx="10515600" cy="4722125"/>
          </a:xfrm>
        </p:spPr>
        <p:txBody>
          <a:bodyPr/>
          <a:lstStyle/>
          <a:p>
            <a:r>
              <a:rPr lang="en-US" dirty="0">
                <a:latin typeface="Arial" pitchFamily="34" charset="0"/>
                <a:cs typeface="Arial" pitchFamily="34" charset="0"/>
              </a:rPr>
              <a:t>An application can specify the number of replicas of a file. </a:t>
            </a:r>
          </a:p>
          <a:p>
            <a:r>
              <a:rPr lang="en-US" dirty="0">
                <a:latin typeface="Arial" pitchFamily="34" charset="0"/>
                <a:cs typeface="Arial" pitchFamily="34" charset="0"/>
              </a:rPr>
              <a:t>The replication factor can be specified at file creation time and can be changed later.</a:t>
            </a:r>
          </a:p>
          <a:p>
            <a:r>
              <a:rPr lang="en-US" dirty="0">
                <a:latin typeface="Arial" pitchFamily="34" charset="0"/>
                <a:cs typeface="Arial" pitchFamily="34" charset="0"/>
              </a:rPr>
              <a:t>Files in HDFS are write-once and have strictly one writer at any time.</a:t>
            </a:r>
          </a:p>
          <a:p>
            <a:r>
              <a:rPr lang="en-US" dirty="0">
                <a:latin typeface="Arial" pitchFamily="34" charset="0"/>
                <a:cs typeface="Arial" pitchFamily="34" charset="0"/>
              </a:rPr>
              <a:t>The </a:t>
            </a:r>
            <a:r>
              <a:rPr lang="en-US" dirty="0" err="1">
                <a:latin typeface="Arial" pitchFamily="34" charset="0"/>
                <a:cs typeface="Arial" pitchFamily="34" charset="0"/>
              </a:rPr>
              <a:t>NameNode</a:t>
            </a:r>
            <a:r>
              <a:rPr lang="en-US" dirty="0">
                <a:latin typeface="Arial" pitchFamily="34" charset="0"/>
                <a:cs typeface="Arial" pitchFamily="34" charset="0"/>
              </a:rPr>
              <a:t> makes all decisions regarding replication of blocks.</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58</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114373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Data Replication</a:t>
            </a:r>
          </a:p>
        </p:txBody>
      </p:sp>
      <p:sp>
        <p:nvSpPr>
          <p:cNvPr id="3" name="Content Placeholder 2"/>
          <p:cNvSpPr>
            <a:spLocks noGrp="1"/>
          </p:cNvSpPr>
          <p:nvPr>
            <p:ph idx="1"/>
          </p:nvPr>
        </p:nvSpPr>
        <p:spPr>
          <a:xfrm>
            <a:off x="838200" y="1542196"/>
            <a:ext cx="10515600" cy="4722125"/>
          </a:xfrm>
        </p:spPr>
        <p:txBody>
          <a:bodyPr/>
          <a:lstStyle/>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59</a:t>
            </a:fld>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560" y="1293125"/>
            <a:ext cx="4344987"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732121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title"/>
          </p:nvPr>
        </p:nvSpPr>
        <p:spPr>
          <a:xfrm>
            <a:off x="609600" y="0"/>
            <a:ext cx="10972800" cy="762000"/>
          </a:xfrm>
        </p:spPr>
        <p:txBody>
          <a:bodyPr/>
          <a:lstStyle/>
          <a:p>
            <a:pPr eaLnBrk="1" hangingPunct="1"/>
            <a:r>
              <a:rPr lang="en-US" dirty="0" smtClean="0">
                <a:latin typeface="Arial" charset="0"/>
                <a:cs typeface="Arial" charset="0"/>
              </a:rPr>
              <a:t>Hadoop and databases</a:t>
            </a:r>
            <a:endParaRPr lang="en-US" dirty="0" smtClean="0"/>
          </a:p>
        </p:txBody>
      </p:sp>
      <p:sp>
        <p:nvSpPr>
          <p:cNvPr id="4099" name="Content Placeholder 4"/>
          <p:cNvSpPr>
            <a:spLocks noGrp="1"/>
          </p:cNvSpPr>
          <p:nvPr>
            <p:ph idx="1"/>
          </p:nvPr>
        </p:nvSpPr>
        <p:spPr>
          <a:xfrm>
            <a:off x="304800" y="685800"/>
            <a:ext cx="11480800" cy="5943600"/>
          </a:xfrm>
        </p:spPr>
        <p:txBody>
          <a:bodyPr/>
          <a:lstStyle/>
          <a:p>
            <a:pPr eaLnBrk="1" hangingPunct="1"/>
            <a:endParaRPr lang="en-US" sz="2400" smtClean="0">
              <a:latin typeface="Arial" charset="0"/>
              <a:cs typeface="Arial" charset="0"/>
            </a:endParaRPr>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762001"/>
            <a:ext cx="115824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6</a:t>
            </a:fld>
            <a:endParaRPr lang="en-IN" dirty="0"/>
          </a:p>
        </p:txBody>
      </p:sp>
    </p:spTree>
    <p:extLst>
      <p:ext uri="{BB962C8B-B14F-4D97-AF65-F5344CB8AC3E}">
        <p14:creationId xmlns:p14="http://schemas.microsoft.com/office/powerpoint/2010/main" val="15648298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Heartbeat and Block report of data nodes</a:t>
            </a:r>
          </a:p>
        </p:txBody>
      </p:sp>
      <p:sp>
        <p:nvSpPr>
          <p:cNvPr id="3" name="Content Placeholder 2"/>
          <p:cNvSpPr>
            <a:spLocks noGrp="1"/>
          </p:cNvSpPr>
          <p:nvPr>
            <p:ph idx="1"/>
          </p:nvPr>
        </p:nvSpPr>
        <p:spPr>
          <a:xfrm>
            <a:off x="838200" y="1542196"/>
            <a:ext cx="10515600" cy="4722125"/>
          </a:xfrm>
        </p:spPr>
        <p:txBody>
          <a:bodyPr/>
          <a:lstStyle/>
          <a:p>
            <a:r>
              <a:rPr lang="en-US" dirty="0" err="1">
                <a:latin typeface="Arial" pitchFamily="34" charset="0"/>
                <a:cs typeface="Arial" pitchFamily="34" charset="0"/>
              </a:rPr>
              <a:t>Namenode</a:t>
            </a:r>
            <a:r>
              <a:rPr lang="en-US" dirty="0">
                <a:latin typeface="Arial" pitchFamily="34" charset="0"/>
                <a:cs typeface="Arial" pitchFamily="34" charset="0"/>
              </a:rPr>
              <a:t>  periodically receives a Heartbeat and a </a:t>
            </a:r>
            <a:r>
              <a:rPr lang="en-US" dirty="0" err="1">
                <a:latin typeface="Arial" pitchFamily="34" charset="0"/>
                <a:cs typeface="Arial" pitchFamily="34" charset="0"/>
              </a:rPr>
              <a:t>Blockreport</a:t>
            </a:r>
            <a:r>
              <a:rPr lang="en-US" dirty="0">
                <a:latin typeface="Arial" pitchFamily="34" charset="0"/>
                <a:cs typeface="Arial" pitchFamily="34" charset="0"/>
              </a:rPr>
              <a:t> from each of the </a:t>
            </a:r>
            <a:r>
              <a:rPr lang="en-US" dirty="0" err="1">
                <a:latin typeface="Arial" pitchFamily="34" charset="0"/>
                <a:cs typeface="Arial" pitchFamily="34" charset="0"/>
              </a:rPr>
              <a:t>DataNodes</a:t>
            </a:r>
            <a:r>
              <a:rPr lang="en-US" dirty="0">
                <a:latin typeface="Arial" pitchFamily="34" charset="0"/>
                <a:cs typeface="Arial" pitchFamily="34" charset="0"/>
              </a:rPr>
              <a:t> in the cluster</a:t>
            </a:r>
          </a:p>
          <a:p>
            <a:r>
              <a:rPr lang="en-US" dirty="0">
                <a:latin typeface="Arial" pitchFamily="34" charset="0"/>
                <a:cs typeface="Arial" pitchFamily="34" charset="0"/>
              </a:rPr>
              <a:t>Receipt of a Heartbeat implies that the </a:t>
            </a:r>
            <a:r>
              <a:rPr lang="en-US" dirty="0" err="1">
                <a:latin typeface="Arial" pitchFamily="34" charset="0"/>
                <a:cs typeface="Arial" pitchFamily="34" charset="0"/>
              </a:rPr>
              <a:t>DataNode</a:t>
            </a:r>
            <a:r>
              <a:rPr lang="en-US" dirty="0">
                <a:latin typeface="Arial" pitchFamily="34" charset="0"/>
                <a:cs typeface="Arial" pitchFamily="34" charset="0"/>
              </a:rPr>
              <a:t> is functioning properly</a:t>
            </a:r>
          </a:p>
          <a:p>
            <a:r>
              <a:rPr lang="en-US" dirty="0">
                <a:latin typeface="Arial" pitchFamily="34" charset="0"/>
                <a:cs typeface="Arial" pitchFamily="34" charset="0"/>
              </a:rPr>
              <a:t>A </a:t>
            </a:r>
            <a:r>
              <a:rPr lang="en-US" dirty="0" err="1">
                <a:latin typeface="Arial" pitchFamily="34" charset="0"/>
                <a:cs typeface="Arial" pitchFamily="34" charset="0"/>
              </a:rPr>
              <a:t>Blockreport</a:t>
            </a:r>
            <a:r>
              <a:rPr lang="en-US" dirty="0">
                <a:latin typeface="Arial" pitchFamily="34" charset="0"/>
                <a:cs typeface="Arial" pitchFamily="34" charset="0"/>
              </a:rPr>
              <a:t> contains a list of all blocks on a </a:t>
            </a:r>
            <a:r>
              <a:rPr lang="en-US" dirty="0" err="1">
                <a:latin typeface="Arial" pitchFamily="34" charset="0"/>
                <a:cs typeface="Arial" pitchFamily="34" charset="0"/>
              </a:rPr>
              <a:t>DataNode</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60</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0064237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lstStyle/>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61</a:t>
            </a:fld>
            <a:endParaRPr lang="en-IN" dirty="0"/>
          </a:p>
        </p:txBody>
      </p:sp>
      <p:pic>
        <p:nvPicPr>
          <p:cNvPr id="6" name="Picture 5"/>
          <p:cNvPicPr>
            <a:picLocks noChangeAspect="1" noChangeArrowheads="1"/>
          </p:cNvPicPr>
          <p:nvPr/>
        </p:nvPicPr>
        <p:blipFill>
          <a:blip r:embed="rId2"/>
          <a:srcRect/>
          <a:stretch>
            <a:fillRect/>
          </a:stretch>
        </p:blipFill>
        <p:spPr bwMode="auto">
          <a:xfrm>
            <a:off x="1733550" y="228600"/>
            <a:ext cx="8724900" cy="6400800"/>
          </a:xfrm>
          <a:prstGeom prst="rect">
            <a:avLst/>
          </a:prstGeom>
          <a:noFill/>
          <a:ln w="9525">
            <a:noFill/>
            <a:miter lim="800000"/>
            <a:headEnd/>
            <a:tailEnd/>
          </a:ln>
          <a:effec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644"/>
            <a:ext cx="1295400" cy="1326356"/>
          </a:xfrm>
          <a:prstGeom prst="rect">
            <a:avLst/>
          </a:prstGeom>
        </p:spPr>
      </p:pic>
    </p:spTree>
    <p:extLst>
      <p:ext uri="{BB962C8B-B14F-4D97-AF65-F5344CB8AC3E}">
        <p14:creationId xmlns:p14="http://schemas.microsoft.com/office/powerpoint/2010/main" val="3006423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7617"/>
          </a:xfrm>
        </p:spPr>
        <p:txBody>
          <a:bodyPr/>
          <a:lstStyle/>
          <a:p>
            <a:pPr algn="ctr"/>
            <a:r>
              <a:rPr lang="en-US" dirty="0">
                <a:latin typeface="Arial" pitchFamily="34" charset="0"/>
                <a:cs typeface="Arial" pitchFamily="34" charset="0"/>
              </a:rPr>
              <a:t>Data Replication</a:t>
            </a:r>
          </a:p>
        </p:txBody>
      </p:sp>
      <p:sp>
        <p:nvSpPr>
          <p:cNvPr id="3" name="Content Placeholder 2"/>
          <p:cNvSpPr>
            <a:spLocks noGrp="1"/>
          </p:cNvSpPr>
          <p:nvPr>
            <p:ph idx="1"/>
          </p:nvPr>
        </p:nvSpPr>
        <p:spPr>
          <a:xfrm>
            <a:off x="838200" y="1364344"/>
            <a:ext cx="10515600" cy="4899978"/>
          </a:xfrm>
        </p:spPr>
        <p:txBody>
          <a:bodyPr>
            <a:normAutofit/>
          </a:bodyPr>
          <a:lstStyle/>
          <a:p>
            <a:pPr>
              <a:buNone/>
              <a:defRPr/>
            </a:pPr>
            <a:r>
              <a:rPr lang="en-US" sz="2400" dirty="0">
                <a:latin typeface="Arial" pitchFamily="34" charset="0"/>
                <a:cs typeface="Arial" pitchFamily="34" charset="0"/>
              </a:rPr>
              <a:t>Distributed File System and Replication </a:t>
            </a:r>
          </a:p>
          <a:p>
            <a:pPr>
              <a:buFont typeface="Wingdings" pitchFamily="2" charset="2"/>
              <a:buChar char="§"/>
              <a:defRPr/>
            </a:pPr>
            <a:r>
              <a:rPr lang="en-US" sz="2400" dirty="0">
                <a:solidFill>
                  <a:srgbClr val="FF0000"/>
                </a:solidFill>
                <a:latin typeface="Arial" pitchFamily="34" charset="0"/>
                <a:cs typeface="Arial" pitchFamily="34" charset="0"/>
              </a:rPr>
              <a:t>Files in HDFS are "write once" files</a:t>
            </a:r>
            <a:r>
              <a:rPr lang="en-US" sz="2400" dirty="0">
                <a:latin typeface="Arial" pitchFamily="34" charset="0"/>
                <a:cs typeface="Arial" pitchFamily="34" charset="0"/>
              </a:rPr>
              <a:t>: input data is streamed or loaded into HDFS and processed by the </a:t>
            </a:r>
            <a:r>
              <a:rPr lang="en-US" sz="2400" dirty="0" err="1">
                <a:latin typeface="Arial" pitchFamily="34" charset="0"/>
                <a:cs typeface="Arial" pitchFamily="34" charset="0"/>
              </a:rPr>
              <a:t>MapReduce</a:t>
            </a:r>
            <a:r>
              <a:rPr lang="en-US" sz="2400" dirty="0">
                <a:latin typeface="Arial" pitchFamily="34" charset="0"/>
                <a:cs typeface="Arial" pitchFamily="34" charset="0"/>
              </a:rPr>
              <a:t> framework, and any generated results are stored back in HDFS. </a:t>
            </a:r>
          </a:p>
          <a:p>
            <a:pPr>
              <a:buFont typeface="Wingdings" pitchFamily="2" charset="2"/>
              <a:buChar char="§"/>
              <a:defRPr/>
            </a:pPr>
            <a:r>
              <a:rPr lang="en-US" sz="2400" dirty="0">
                <a:latin typeface="Arial" pitchFamily="34" charset="0"/>
                <a:cs typeface="Arial" pitchFamily="34" charset="0"/>
              </a:rPr>
              <a:t>The original input data is not modified during its life in HDFS.</a:t>
            </a:r>
          </a:p>
          <a:p>
            <a:pPr>
              <a:buFont typeface="Wingdings" pitchFamily="2" charset="2"/>
              <a:buChar char="§"/>
              <a:defRPr/>
            </a:pPr>
            <a:r>
              <a:rPr lang="en-US" sz="2400" dirty="0">
                <a:latin typeface="Arial" pitchFamily="34" charset="0"/>
                <a:cs typeface="Arial" pitchFamily="34" charset="0"/>
              </a:rPr>
              <a:t>With this approach, HDFS is not intended to be used as a general-purpose file system. </a:t>
            </a:r>
          </a:p>
          <a:p>
            <a:pPr>
              <a:buFont typeface="Wingdings" pitchFamily="2" charset="2"/>
              <a:buChar char="§"/>
              <a:defRPr/>
            </a:pPr>
            <a:r>
              <a:rPr lang="en-US" sz="2400" dirty="0">
                <a:solidFill>
                  <a:srgbClr val="FF0000"/>
                </a:solidFill>
                <a:latin typeface="Arial" pitchFamily="34" charset="0"/>
                <a:cs typeface="Arial" pitchFamily="34" charset="0"/>
              </a:rPr>
              <a:t>To enhance reliability and availability </a:t>
            </a:r>
            <a:r>
              <a:rPr lang="en-US" sz="2400" dirty="0">
                <a:latin typeface="Arial" pitchFamily="34" charset="0"/>
                <a:cs typeface="Arial" pitchFamily="34" charset="0"/>
              </a:rPr>
              <a:t>of the data in HDFS, the data assigned to one node is replicated among the other nodes. </a:t>
            </a:r>
          </a:p>
          <a:p>
            <a:pPr>
              <a:buFont typeface="Wingdings" pitchFamily="2" charset="2"/>
              <a:buChar char="§"/>
              <a:defRPr/>
            </a:pPr>
            <a:r>
              <a:rPr lang="en-US" sz="2400" dirty="0">
                <a:latin typeface="Arial" pitchFamily="34" charset="0"/>
                <a:cs typeface="Arial" pitchFamily="34" charset="0"/>
              </a:rPr>
              <a:t>The default replication is threefold. This replication helps ensure that the data can survive the failure or non-availability of a node.</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62</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02860"/>
            <a:ext cx="1030514" cy="1055140"/>
          </a:xfrm>
          <a:prstGeom prst="rect">
            <a:avLst/>
          </a:prstGeom>
        </p:spPr>
      </p:pic>
    </p:spTree>
    <p:extLst>
      <p:ext uri="{BB962C8B-B14F-4D97-AF65-F5344CB8AC3E}">
        <p14:creationId xmlns:p14="http://schemas.microsoft.com/office/powerpoint/2010/main" val="30064237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114"/>
            <a:ext cx="10515600" cy="1016000"/>
          </a:xfrm>
        </p:spPr>
        <p:txBody>
          <a:bodyPr/>
          <a:lstStyle/>
          <a:p>
            <a:pPr algn="ctr"/>
            <a:r>
              <a:rPr lang="en-US" dirty="0" smtClean="0">
                <a:latin typeface="Arial" pitchFamily="34" charset="0"/>
                <a:cs typeface="Arial" pitchFamily="34" charset="0"/>
              </a:rPr>
              <a:t>Data Replication</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364344"/>
            <a:ext cx="10515600" cy="4899978"/>
          </a:xfrm>
        </p:spPr>
        <p:txBody>
          <a:bodyPr>
            <a:normAutofit/>
          </a:bodyPr>
          <a:lstStyle/>
          <a:p>
            <a:pPr>
              <a:lnSpc>
                <a:spcPct val="100000"/>
              </a:lnSpc>
              <a:spcBef>
                <a:spcPts val="0"/>
              </a:spcBef>
              <a:spcAft>
                <a:spcPts val="1800"/>
              </a:spcAft>
            </a:pPr>
            <a:r>
              <a:rPr lang="en-US" dirty="0">
                <a:latin typeface="Arial" pitchFamily="34" charset="0"/>
                <a:cs typeface="Arial" pitchFamily="34" charset="0"/>
              </a:rPr>
              <a:t>When the replication factor is three, HDFS’s  placement policy is to put:</a:t>
            </a:r>
          </a:p>
          <a:p>
            <a:pPr>
              <a:lnSpc>
                <a:spcPct val="100000"/>
              </a:lnSpc>
              <a:spcBef>
                <a:spcPts val="0"/>
              </a:spcBef>
              <a:spcAft>
                <a:spcPts val="1800"/>
              </a:spcAft>
            </a:pPr>
            <a:r>
              <a:rPr lang="en-US" dirty="0">
                <a:latin typeface="Arial" pitchFamily="34" charset="0"/>
                <a:cs typeface="Arial" pitchFamily="34" charset="0"/>
              </a:rPr>
              <a:t>1.one replica:</a:t>
            </a:r>
          </a:p>
          <a:p>
            <a:pPr lvl="1">
              <a:lnSpc>
                <a:spcPct val="100000"/>
              </a:lnSpc>
              <a:spcBef>
                <a:spcPts val="0"/>
              </a:spcBef>
              <a:spcAft>
                <a:spcPts val="1800"/>
              </a:spcAft>
            </a:pPr>
            <a:r>
              <a:rPr lang="en-US" sz="2800" dirty="0">
                <a:latin typeface="Arial" pitchFamily="34" charset="0"/>
                <a:cs typeface="Arial" pitchFamily="34" charset="0"/>
              </a:rPr>
              <a:t>on the local machine if the writer is on a </a:t>
            </a:r>
            <a:r>
              <a:rPr lang="en-US" sz="2800" dirty="0" err="1">
                <a:latin typeface="Arial" pitchFamily="34" charset="0"/>
                <a:cs typeface="Arial" pitchFamily="34" charset="0"/>
                <a:hlinkClick r:id="rId2" tooltip="db:hadoop:hdfs:datanode"/>
              </a:rPr>
              <a:t>datanode</a:t>
            </a:r>
            <a:r>
              <a:rPr lang="en-US" sz="2800" dirty="0">
                <a:latin typeface="Arial" pitchFamily="34" charset="0"/>
                <a:cs typeface="Arial" pitchFamily="34" charset="0"/>
              </a:rPr>
              <a:t>,</a:t>
            </a:r>
          </a:p>
          <a:p>
            <a:pPr lvl="1">
              <a:lnSpc>
                <a:spcPct val="100000"/>
              </a:lnSpc>
              <a:spcBef>
                <a:spcPts val="0"/>
              </a:spcBef>
              <a:spcAft>
                <a:spcPts val="1800"/>
              </a:spcAft>
            </a:pPr>
            <a:r>
              <a:rPr lang="en-US" sz="2800" dirty="0">
                <a:latin typeface="Arial" pitchFamily="34" charset="0"/>
                <a:cs typeface="Arial" pitchFamily="34" charset="0"/>
              </a:rPr>
              <a:t>otherwise on a random </a:t>
            </a:r>
            <a:r>
              <a:rPr lang="en-US" sz="2800" dirty="0" err="1">
                <a:latin typeface="Arial" pitchFamily="34" charset="0"/>
                <a:cs typeface="Arial" pitchFamily="34" charset="0"/>
              </a:rPr>
              <a:t>datanode</a:t>
            </a:r>
            <a:r>
              <a:rPr lang="en-US" sz="2800" dirty="0">
                <a:latin typeface="Arial" pitchFamily="34" charset="0"/>
                <a:cs typeface="Arial" pitchFamily="34" charset="0"/>
              </a:rPr>
              <a:t>,</a:t>
            </a:r>
          </a:p>
          <a:p>
            <a:pPr>
              <a:lnSpc>
                <a:spcPct val="100000"/>
              </a:lnSpc>
              <a:spcBef>
                <a:spcPts val="0"/>
              </a:spcBef>
              <a:spcAft>
                <a:spcPts val="1800"/>
              </a:spcAft>
            </a:pPr>
            <a:r>
              <a:rPr lang="en-US" dirty="0">
                <a:latin typeface="Arial" pitchFamily="34" charset="0"/>
                <a:cs typeface="Arial" pitchFamily="34" charset="0"/>
              </a:rPr>
              <a:t>2.another replica on a node in a different (remote) rack,</a:t>
            </a:r>
          </a:p>
          <a:p>
            <a:pPr>
              <a:lnSpc>
                <a:spcPct val="100000"/>
              </a:lnSpc>
              <a:spcBef>
                <a:spcPts val="0"/>
              </a:spcBef>
              <a:spcAft>
                <a:spcPts val="1800"/>
              </a:spcAft>
            </a:pPr>
            <a:r>
              <a:rPr lang="en-US" dirty="0">
                <a:latin typeface="Arial" pitchFamily="34" charset="0"/>
                <a:cs typeface="Arial" pitchFamily="34" charset="0"/>
              </a:rPr>
              <a:t>3. last on a different node in the same remote rack</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63</a:t>
            </a:fld>
            <a:endParaRPr lang="en-IN" dirty="0"/>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7928624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3"/>
          <p:cNvSpPr>
            <a:spLocks noGrp="1"/>
          </p:cNvSpPr>
          <p:nvPr>
            <p:ph type="title"/>
          </p:nvPr>
        </p:nvSpPr>
        <p:spPr>
          <a:xfrm>
            <a:off x="609600" y="0"/>
            <a:ext cx="10972800" cy="838200"/>
          </a:xfrm>
        </p:spPr>
        <p:txBody>
          <a:bodyPr/>
          <a:lstStyle/>
          <a:p>
            <a:pPr eaLnBrk="1" hangingPunct="1"/>
            <a:endParaRPr lang="en-US" sz="3200" smtClean="0">
              <a:latin typeface="Arial" charset="0"/>
              <a:cs typeface="Arial" charset="0"/>
            </a:endParaRPr>
          </a:p>
        </p:txBody>
      </p:sp>
      <p:sp>
        <p:nvSpPr>
          <p:cNvPr id="65539" name="Content Placeholder 4"/>
          <p:cNvSpPr>
            <a:spLocks noGrp="1"/>
          </p:cNvSpPr>
          <p:nvPr>
            <p:ph idx="1"/>
          </p:nvPr>
        </p:nvSpPr>
        <p:spPr>
          <a:xfrm>
            <a:off x="304800" y="914400"/>
            <a:ext cx="11582400" cy="5715000"/>
          </a:xfrm>
        </p:spPr>
        <p:txBody>
          <a:bodyPr>
            <a:normAutofit/>
          </a:bodyPr>
          <a:lstStyle/>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endParaRPr lang="en-US" sz="2400" dirty="0" smtClean="0">
              <a:latin typeface="Arial" charset="0"/>
              <a:cs typeface="Arial" charset="0"/>
            </a:endParaRPr>
          </a:p>
          <a:p>
            <a:pPr eaLnBrk="1" hangingPunct="1">
              <a:buFont typeface="Arial" charset="0"/>
              <a:buNone/>
            </a:pPr>
            <a:r>
              <a:rPr lang="en-US" sz="2400" dirty="0" smtClean="0">
                <a:latin typeface="Arial" charset="0"/>
                <a:cs typeface="Arial" charset="0"/>
              </a:rPr>
              <a:t>Default placement policy: Where to put a given block?</a:t>
            </a:r>
          </a:p>
          <a:p>
            <a:pPr eaLnBrk="1" hangingPunct="1"/>
            <a:r>
              <a:rPr lang="en-US" sz="2400" dirty="0" smtClean="0">
                <a:latin typeface="Arial" charset="0"/>
                <a:cs typeface="Arial" charset="0"/>
              </a:rPr>
              <a:t>First copy is written to the node creating the ﬁle (write afﬁnity).</a:t>
            </a:r>
          </a:p>
          <a:p>
            <a:pPr eaLnBrk="1" hangingPunct="1"/>
            <a:r>
              <a:rPr lang="en-US" sz="2400" dirty="0" smtClean="0">
                <a:latin typeface="Arial" charset="0"/>
                <a:cs typeface="Arial" charset="0"/>
              </a:rPr>
              <a:t>Second copy is written to a data node within the same rack.</a:t>
            </a:r>
          </a:p>
          <a:p>
            <a:pPr eaLnBrk="1" hangingPunct="1"/>
            <a:r>
              <a:rPr lang="en-US" sz="2400" dirty="0" smtClean="0">
                <a:latin typeface="Arial" charset="0"/>
                <a:cs typeface="Arial" charset="0"/>
              </a:rPr>
              <a:t>Third copy is written to a data node in a different rack.</a:t>
            </a:r>
          </a:p>
        </p:txBody>
      </p:sp>
      <p:pic>
        <p:nvPicPr>
          <p:cNvPr id="655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359" y="253622"/>
            <a:ext cx="5633590" cy="37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64</a:t>
            </a:fld>
            <a:endParaRPr lang="en-IN" dirty="0"/>
          </a:p>
        </p:txBody>
      </p:sp>
    </p:spTree>
    <p:extLst>
      <p:ext uri="{BB962C8B-B14F-4D97-AF65-F5344CB8AC3E}">
        <p14:creationId xmlns:p14="http://schemas.microsoft.com/office/powerpoint/2010/main" val="34171648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pPr algn="ctr"/>
            <a:r>
              <a:rPr lang="en-US" dirty="0">
                <a:latin typeface="Arial" pitchFamily="34" charset="0"/>
                <a:cs typeface="Arial" pitchFamily="34" charset="0"/>
              </a:rPr>
              <a:t>Replication factor &gt;3</a:t>
            </a:r>
          </a:p>
        </p:txBody>
      </p:sp>
      <p:sp>
        <p:nvSpPr>
          <p:cNvPr id="3" name="Content Placeholder 2"/>
          <p:cNvSpPr>
            <a:spLocks noGrp="1"/>
          </p:cNvSpPr>
          <p:nvPr>
            <p:ph idx="1"/>
          </p:nvPr>
        </p:nvSpPr>
        <p:spPr>
          <a:xfrm>
            <a:off x="838200" y="1542196"/>
            <a:ext cx="10515600" cy="4722125"/>
          </a:xfrm>
        </p:spPr>
        <p:txBody>
          <a:bodyPr>
            <a:normAutofit/>
          </a:bodyPr>
          <a:lstStyle/>
          <a:p>
            <a:r>
              <a:rPr lang="en-US" sz="2400" dirty="0">
                <a:latin typeface="Arial" pitchFamily="34" charset="0"/>
                <a:cs typeface="Arial" pitchFamily="34" charset="0"/>
              </a:rPr>
              <a:t>If the replication factor is greater than 3, the placement of the 4th and following replicas are determined randomly while keeping the number of replicas per rack below the upper limit (which is basically </a:t>
            </a:r>
            <a:r>
              <a:rPr lang="en-US" sz="2400" dirty="0">
                <a:solidFill>
                  <a:srgbClr val="FF0000"/>
                </a:solidFill>
                <a:latin typeface="Arial" pitchFamily="34" charset="0"/>
                <a:cs typeface="Arial" pitchFamily="34" charset="0"/>
              </a:rPr>
              <a:t>(replicas - 1) / racks + 2)</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65</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35550348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86"/>
            <a:ext cx="10515600" cy="1001485"/>
          </a:xfrm>
        </p:spPr>
        <p:txBody>
          <a:bodyPr/>
          <a:lstStyle/>
          <a:p>
            <a:pPr algn="ctr"/>
            <a:r>
              <a:rPr lang="en-US" dirty="0" err="1">
                <a:latin typeface="Arial" pitchFamily="34" charset="0"/>
                <a:cs typeface="Arial" pitchFamily="34" charset="0"/>
              </a:rPr>
              <a:t>Datanodes</a:t>
            </a:r>
            <a:r>
              <a:rPr lang="en-US" dirty="0">
                <a:latin typeface="Arial" pitchFamily="34" charset="0"/>
                <a:cs typeface="Arial" pitchFamily="34" charset="0"/>
              </a:rPr>
              <a:t> and </a:t>
            </a:r>
            <a:r>
              <a:rPr lang="en-US" dirty="0" err="1">
                <a:latin typeface="Arial" pitchFamily="34" charset="0"/>
                <a:cs typeface="Arial" pitchFamily="34" charset="0"/>
              </a:rPr>
              <a:t>Namenodes</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320800"/>
            <a:ext cx="10515600" cy="4943521"/>
          </a:xfrm>
        </p:spPr>
        <p:txBody>
          <a:bodyPr>
            <a:normAutofit/>
          </a:bodyPr>
          <a:lstStyle/>
          <a:p>
            <a:r>
              <a:rPr lang="en-US" sz="2400" dirty="0" err="1">
                <a:latin typeface="Arial" pitchFamily="34" charset="0"/>
                <a:cs typeface="Arial" pitchFamily="34" charset="0"/>
              </a:rPr>
              <a:t>Datanodes</a:t>
            </a:r>
            <a:r>
              <a:rPr lang="en-US" sz="2400" dirty="0">
                <a:latin typeface="Arial" pitchFamily="34" charset="0"/>
                <a:cs typeface="Arial" pitchFamily="34" charset="0"/>
              </a:rPr>
              <a:t> constantly report to </a:t>
            </a:r>
            <a:r>
              <a:rPr lang="en-US" sz="2400" dirty="0" err="1">
                <a:latin typeface="Arial" pitchFamily="34" charset="0"/>
                <a:cs typeface="Arial" pitchFamily="34" charset="0"/>
              </a:rPr>
              <a:t>namenode</a:t>
            </a:r>
            <a:endParaRPr lang="en-US" sz="2400" dirty="0">
              <a:latin typeface="Arial" pitchFamily="34" charset="0"/>
              <a:cs typeface="Arial" pitchFamily="34" charset="0"/>
            </a:endParaRPr>
          </a:p>
          <a:p>
            <a:r>
              <a:rPr lang="en-US" sz="2400" dirty="0">
                <a:latin typeface="Arial" pitchFamily="34" charset="0"/>
                <a:cs typeface="Arial" pitchFamily="34" charset="0"/>
              </a:rPr>
              <a:t>Upon initialization, each </a:t>
            </a:r>
            <a:r>
              <a:rPr lang="en-US" sz="2400" dirty="0" err="1">
                <a:latin typeface="Arial" pitchFamily="34" charset="0"/>
                <a:cs typeface="Arial" pitchFamily="34" charset="0"/>
              </a:rPr>
              <a:t>datanode</a:t>
            </a:r>
            <a:r>
              <a:rPr lang="en-US" sz="2400" dirty="0">
                <a:latin typeface="Arial" pitchFamily="34" charset="0"/>
                <a:cs typeface="Arial" pitchFamily="34" charset="0"/>
              </a:rPr>
              <a:t> informs </a:t>
            </a:r>
            <a:r>
              <a:rPr lang="en-US" sz="2400" dirty="0" err="1">
                <a:latin typeface="Arial" pitchFamily="34" charset="0"/>
                <a:cs typeface="Arial" pitchFamily="34" charset="0"/>
              </a:rPr>
              <a:t>namenode</a:t>
            </a:r>
            <a:r>
              <a:rPr lang="en-US" sz="2400" dirty="0">
                <a:latin typeface="Arial" pitchFamily="34" charset="0"/>
                <a:cs typeface="Arial" pitchFamily="34" charset="0"/>
              </a:rPr>
              <a:t> of the blocks it is currently storing</a:t>
            </a:r>
          </a:p>
          <a:p>
            <a:r>
              <a:rPr lang="en-US" sz="2400" dirty="0">
                <a:latin typeface="Arial" pitchFamily="34" charset="0"/>
                <a:cs typeface="Arial" pitchFamily="34" charset="0"/>
              </a:rPr>
              <a:t>After mapping, </a:t>
            </a:r>
            <a:r>
              <a:rPr lang="en-US" sz="2400" dirty="0">
                <a:solidFill>
                  <a:srgbClr val="FF0000"/>
                </a:solidFill>
                <a:latin typeface="Arial" pitchFamily="34" charset="0"/>
                <a:cs typeface="Arial" pitchFamily="34" charset="0"/>
              </a:rPr>
              <a:t>the </a:t>
            </a:r>
            <a:r>
              <a:rPr lang="en-US" sz="2400" dirty="0" err="1">
                <a:solidFill>
                  <a:srgbClr val="FF0000"/>
                </a:solidFill>
                <a:latin typeface="Arial" pitchFamily="34" charset="0"/>
                <a:cs typeface="Arial" pitchFamily="34" charset="0"/>
              </a:rPr>
              <a:t>datanode</a:t>
            </a:r>
            <a:r>
              <a:rPr lang="en-US" sz="2400" dirty="0">
                <a:solidFill>
                  <a:srgbClr val="FF0000"/>
                </a:solidFill>
                <a:latin typeface="Arial" pitchFamily="34" charset="0"/>
                <a:cs typeface="Arial" pitchFamily="34" charset="0"/>
              </a:rPr>
              <a:t> continually poll the </a:t>
            </a:r>
            <a:r>
              <a:rPr lang="en-US" sz="2400" dirty="0" err="1">
                <a:solidFill>
                  <a:srgbClr val="FF0000"/>
                </a:solidFill>
                <a:latin typeface="Arial" pitchFamily="34" charset="0"/>
                <a:cs typeface="Arial" pitchFamily="34" charset="0"/>
              </a:rPr>
              <a:t>namenode</a:t>
            </a:r>
            <a:r>
              <a:rPr lang="en-US" sz="2400" dirty="0">
                <a:solidFill>
                  <a:srgbClr val="FF0000"/>
                </a:solidFill>
                <a:latin typeface="Arial" pitchFamily="34" charset="0"/>
                <a:cs typeface="Arial" pitchFamily="34" charset="0"/>
              </a:rPr>
              <a:t> to provide information regarding local changes</a:t>
            </a:r>
            <a:r>
              <a:rPr lang="en-US" sz="2400" dirty="0">
                <a:latin typeface="Arial" pitchFamily="34" charset="0"/>
                <a:cs typeface="Arial" pitchFamily="34" charset="0"/>
              </a:rPr>
              <a:t> and receive instructions to create, move or delete blocks from local disk.</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66</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35550348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230"/>
            <a:ext cx="10515600" cy="870856"/>
          </a:xfrm>
        </p:spPr>
        <p:txBody>
          <a:bodyPr/>
          <a:lstStyle/>
          <a:p>
            <a:pPr algn="ctr"/>
            <a:r>
              <a:rPr lang="en-US" dirty="0">
                <a:latin typeface="Arial" pitchFamily="34" charset="0"/>
                <a:cs typeface="Arial" pitchFamily="34" charset="0"/>
              </a:rPr>
              <a:t>Secondary Name Node(SNN)</a:t>
            </a:r>
          </a:p>
        </p:txBody>
      </p:sp>
      <p:sp>
        <p:nvSpPr>
          <p:cNvPr id="3" name="Content Placeholder 2"/>
          <p:cNvSpPr>
            <a:spLocks noGrp="1"/>
          </p:cNvSpPr>
          <p:nvPr>
            <p:ph idx="1"/>
          </p:nvPr>
        </p:nvSpPr>
        <p:spPr>
          <a:xfrm>
            <a:off x="838200" y="1262744"/>
            <a:ext cx="10515600" cy="5001578"/>
          </a:xfrm>
        </p:spPr>
        <p:txBody>
          <a:bodyPr>
            <a:normAutofit/>
          </a:bodyPr>
          <a:lstStyle/>
          <a:p>
            <a:r>
              <a:rPr lang="en-US" sz="2400" dirty="0">
                <a:latin typeface="Arial" pitchFamily="34" charset="0"/>
                <a:cs typeface="Arial" pitchFamily="34" charset="0"/>
              </a:rPr>
              <a:t>SNN is an assistant daemon for </a:t>
            </a:r>
            <a:r>
              <a:rPr lang="en-US" sz="2400" dirty="0" smtClean="0">
                <a:latin typeface="Arial" pitchFamily="34" charset="0"/>
                <a:cs typeface="Arial" pitchFamily="34" charset="0"/>
              </a:rPr>
              <a:t>maintaining </a:t>
            </a:r>
            <a:r>
              <a:rPr lang="en-US" sz="2400" dirty="0">
                <a:latin typeface="Arial" pitchFamily="34" charset="0"/>
                <a:cs typeface="Arial" pitchFamily="34" charset="0"/>
              </a:rPr>
              <a:t>the state of clusters HDFS</a:t>
            </a:r>
          </a:p>
          <a:p>
            <a:r>
              <a:rPr lang="en-US" sz="2400" dirty="0">
                <a:latin typeface="Arial" pitchFamily="34" charset="0"/>
                <a:cs typeface="Arial" pitchFamily="34" charset="0"/>
              </a:rPr>
              <a:t>Like </a:t>
            </a:r>
            <a:r>
              <a:rPr lang="en-US" sz="2400" dirty="0" err="1">
                <a:latin typeface="Arial" pitchFamily="34" charset="0"/>
                <a:cs typeface="Arial" pitchFamily="34" charset="0"/>
              </a:rPr>
              <a:t>namenode</a:t>
            </a:r>
            <a:r>
              <a:rPr lang="en-US" sz="2400" dirty="0">
                <a:latin typeface="Arial" pitchFamily="34" charset="0"/>
                <a:cs typeface="Arial" pitchFamily="34" charset="0"/>
              </a:rPr>
              <a:t>, each cluster has on SNN</a:t>
            </a:r>
          </a:p>
          <a:p>
            <a:r>
              <a:rPr lang="en-US" sz="2400" dirty="0">
                <a:solidFill>
                  <a:srgbClr val="FF0000"/>
                </a:solidFill>
                <a:latin typeface="Arial" pitchFamily="34" charset="0"/>
                <a:cs typeface="Arial" pitchFamily="34" charset="0"/>
              </a:rPr>
              <a:t>SNN </a:t>
            </a:r>
            <a:r>
              <a:rPr lang="en-US" sz="2400" dirty="0" err="1">
                <a:solidFill>
                  <a:srgbClr val="FF0000"/>
                </a:solidFill>
                <a:latin typeface="Arial" pitchFamily="34" charset="0"/>
                <a:cs typeface="Arial" pitchFamily="34" charset="0"/>
              </a:rPr>
              <a:t>doesnot</a:t>
            </a:r>
            <a:r>
              <a:rPr lang="en-US" sz="2400" dirty="0">
                <a:solidFill>
                  <a:srgbClr val="FF0000"/>
                </a:solidFill>
                <a:latin typeface="Arial" pitchFamily="34" charset="0"/>
                <a:cs typeface="Arial" pitchFamily="34" charset="0"/>
              </a:rPr>
              <a:t> receive or record any </a:t>
            </a:r>
            <a:r>
              <a:rPr lang="en-US" sz="2400" dirty="0" err="1">
                <a:solidFill>
                  <a:srgbClr val="FF0000"/>
                </a:solidFill>
                <a:latin typeface="Arial" pitchFamily="34" charset="0"/>
                <a:cs typeface="Arial" pitchFamily="34" charset="0"/>
              </a:rPr>
              <a:t>realtime</a:t>
            </a:r>
            <a:r>
              <a:rPr lang="en-US" sz="2400" dirty="0">
                <a:solidFill>
                  <a:srgbClr val="FF0000"/>
                </a:solidFill>
                <a:latin typeface="Arial" pitchFamily="34" charset="0"/>
                <a:cs typeface="Arial" pitchFamily="34" charset="0"/>
              </a:rPr>
              <a:t> changes to HDFS</a:t>
            </a:r>
          </a:p>
          <a:p>
            <a:r>
              <a:rPr lang="en-US" sz="2400" dirty="0">
                <a:latin typeface="Arial" pitchFamily="34" charset="0"/>
                <a:cs typeface="Arial" pitchFamily="34" charset="0"/>
              </a:rPr>
              <a:t>SNN communicates with </a:t>
            </a:r>
            <a:r>
              <a:rPr lang="en-US" sz="2400" dirty="0" err="1">
                <a:latin typeface="Arial" pitchFamily="34" charset="0"/>
                <a:cs typeface="Arial" pitchFamily="34" charset="0"/>
              </a:rPr>
              <a:t>namenode</a:t>
            </a:r>
            <a:r>
              <a:rPr lang="en-US" sz="2400" dirty="0">
                <a:latin typeface="Arial" pitchFamily="34" charset="0"/>
                <a:cs typeface="Arial" pitchFamily="34" charset="0"/>
              </a:rPr>
              <a:t> to </a:t>
            </a:r>
            <a:r>
              <a:rPr lang="en-US" sz="2400" dirty="0">
                <a:solidFill>
                  <a:srgbClr val="FF0000"/>
                </a:solidFill>
                <a:latin typeface="Arial" pitchFamily="34" charset="0"/>
                <a:cs typeface="Arial" pitchFamily="34" charset="0"/>
              </a:rPr>
              <a:t>take snapshots of HDFS meta </a:t>
            </a:r>
            <a:r>
              <a:rPr lang="en-US" sz="2400" dirty="0">
                <a:latin typeface="Arial" pitchFamily="34" charset="0"/>
                <a:cs typeface="Arial" pitchFamily="34" charset="0"/>
              </a:rPr>
              <a:t>data at intervals defined by cluster configuration</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67</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35550348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714"/>
            <a:ext cx="10515600" cy="957943"/>
          </a:xfrm>
        </p:spPr>
        <p:txBody>
          <a:bodyPr/>
          <a:lstStyle/>
          <a:p>
            <a:pPr algn="ctr"/>
            <a:r>
              <a:rPr lang="en-US" dirty="0">
                <a:latin typeface="Arial" pitchFamily="34" charset="0"/>
                <a:cs typeface="Arial" pitchFamily="34" charset="0"/>
              </a:rPr>
              <a:t>Secondary Name Node(SNN)</a:t>
            </a:r>
          </a:p>
        </p:txBody>
      </p:sp>
      <p:sp>
        <p:nvSpPr>
          <p:cNvPr id="3" name="Content Placeholder 2"/>
          <p:cNvSpPr>
            <a:spLocks noGrp="1"/>
          </p:cNvSpPr>
          <p:nvPr>
            <p:ph idx="1"/>
          </p:nvPr>
        </p:nvSpPr>
        <p:spPr>
          <a:xfrm>
            <a:off x="838200" y="1349830"/>
            <a:ext cx="10515600" cy="4914492"/>
          </a:xfrm>
        </p:spPr>
        <p:txBody>
          <a:bodyPr>
            <a:normAutofit/>
          </a:bodyPr>
          <a:lstStyle/>
          <a:p>
            <a:r>
              <a:rPr lang="en-US" sz="2400" dirty="0" err="1">
                <a:latin typeface="Arial" pitchFamily="34" charset="0"/>
                <a:cs typeface="Arial" pitchFamily="34" charset="0"/>
              </a:rPr>
              <a:t>Namenode</a:t>
            </a:r>
            <a:r>
              <a:rPr lang="en-US" sz="2400" dirty="0">
                <a:latin typeface="Arial" pitchFamily="34" charset="0"/>
                <a:cs typeface="Arial" pitchFamily="34" charset="0"/>
              </a:rPr>
              <a:t> is a single point of failure for </a:t>
            </a:r>
            <a:r>
              <a:rPr lang="en-US" sz="2400" dirty="0" err="1">
                <a:latin typeface="Arial" pitchFamily="34" charset="0"/>
                <a:cs typeface="Arial" pitchFamily="34" charset="0"/>
              </a:rPr>
              <a:t>hadoop</a:t>
            </a:r>
            <a:r>
              <a:rPr lang="en-US" sz="2400" dirty="0">
                <a:latin typeface="Arial" pitchFamily="34" charset="0"/>
                <a:cs typeface="Arial" pitchFamily="34" charset="0"/>
              </a:rPr>
              <a:t> clusters and SNN snapshots help minimize the downtime and loss of </a:t>
            </a:r>
            <a:r>
              <a:rPr lang="en-US" sz="2400" dirty="0" smtClean="0">
                <a:latin typeface="Arial" pitchFamily="34" charset="0"/>
                <a:cs typeface="Arial" pitchFamily="34" charset="0"/>
              </a:rPr>
              <a:t>data.</a:t>
            </a:r>
            <a:endParaRPr lang="en-US" sz="2400" dirty="0">
              <a:latin typeface="Arial" pitchFamily="34" charset="0"/>
              <a:cs typeface="Arial" pitchFamily="34" charset="0"/>
            </a:endParaRPr>
          </a:p>
          <a:p>
            <a:r>
              <a:rPr lang="en-US" sz="2400" dirty="0" err="1">
                <a:latin typeface="Arial" pitchFamily="34" charset="0"/>
                <a:cs typeface="Arial" pitchFamily="34" charset="0"/>
              </a:rPr>
              <a:t>Namenode</a:t>
            </a:r>
            <a:r>
              <a:rPr lang="en-US" sz="2400" dirty="0">
                <a:latin typeface="Arial" pitchFamily="34" charset="0"/>
                <a:cs typeface="Arial" pitchFamily="34" charset="0"/>
              </a:rPr>
              <a:t> failure requires human intervention to reconfigure the cluster to use SNN as primary </a:t>
            </a:r>
            <a:r>
              <a:rPr lang="en-US" sz="2400" dirty="0" err="1">
                <a:latin typeface="Arial" pitchFamily="34" charset="0"/>
                <a:cs typeface="Arial" pitchFamily="34" charset="0"/>
              </a:rPr>
              <a:t>Namenode</a:t>
            </a: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68</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3207746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5144"/>
            <a:ext cx="10515600" cy="943428"/>
          </a:xfrm>
        </p:spPr>
        <p:txBody>
          <a:bodyPr/>
          <a:lstStyle/>
          <a:p>
            <a:pPr algn="ctr"/>
            <a:r>
              <a:rPr lang="en-US" dirty="0">
                <a:latin typeface="Arial" pitchFamily="34" charset="0"/>
                <a:cs typeface="Arial" pitchFamily="34" charset="0"/>
              </a:rPr>
              <a:t>Job Tracker</a:t>
            </a:r>
          </a:p>
        </p:txBody>
      </p:sp>
      <p:sp>
        <p:nvSpPr>
          <p:cNvPr id="3" name="Content Placeholder 2"/>
          <p:cNvSpPr>
            <a:spLocks noGrp="1"/>
          </p:cNvSpPr>
          <p:nvPr>
            <p:ph idx="1"/>
          </p:nvPr>
        </p:nvSpPr>
        <p:spPr>
          <a:xfrm>
            <a:off x="838200" y="1306286"/>
            <a:ext cx="10515600" cy="4958035"/>
          </a:xfrm>
        </p:spPr>
        <p:txBody>
          <a:bodyPr>
            <a:normAutofit/>
          </a:bodyPr>
          <a:lstStyle/>
          <a:p>
            <a:pPr>
              <a:lnSpc>
                <a:spcPct val="100000"/>
              </a:lnSpc>
              <a:spcBef>
                <a:spcPts val="0"/>
              </a:spcBef>
              <a:spcAft>
                <a:spcPts val="1800"/>
              </a:spcAft>
            </a:pPr>
            <a:r>
              <a:rPr lang="en-US" sz="2400" dirty="0">
                <a:latin typeface="Arial" pitchFamily="34" charset="0"/>
                <a:cs typeface="Arial" pitchFamily="34" charset="0"/>
              </a:rPr>
              <a:t>Job tracker is the master overseeing the overall execution of </a:t>
            </a:r>
            <a:r>
              <a:rPr lang="en-US" sz="2400" dirty="0" err="1">
                <a:latin typeface="Arial" pitchFamily="34" charset="0"/>
                <a:cs typeface="Arial" pitchFamily="34" charset="0"/>
              </a:rPr>
              <a:t>mapreduce</a:t>
            </a:r>
            <a:r>
              <a:rPr lang="en-US" sz="2400" dirty="0">
                <a:latin typeface="Arial" pitchFamily="34" charset="0"/>
                <a:cs typeface="Arial" pitchFamily="34" charset="0"/>
              </a:rPr>
              <a:t> </a:t>
            </a:r>
            <a:r>
              <a:rPr lang="en-US" sz="2400" dirty="0" smtClean="0">
                <a:latin typeface="Arial" pitchFamily="34" charset="0"/>
                <a:cs typeface="Arial" pitchFamily="34" charset="0"/>
              </a:rPr>
              <a:t>job.</a:t>
            </a:r>
          </a:p>
          <a:p>
            <a:pPr>
              <a:lnSpc>
                <a:spcPct val="100000"/>
              </a:lnSpc>
              <a:spcBef>
                <a:spcPts val="0"/>
              </a:spcBef>
              <a:spcAft>
                <a:spcPts val="1800"/>
              </a:spcAft>
            </a:pPr>
            <a:r>
              <a:rPr lang="en-US" sz="2400" dirty="0" smtClean="0">
                <a:latin typeface="Arial" pitchFamily="34" charset="0"/>
                <a:cs typeface="Arial" pitchFamily="34" charset="0"/>
              </a:rPr>
              <a:t>Job </a:t>
            </a:r>
            <a:r>
              <a:rPr lang="en-US" sz="2400" dirty="0">
                <a:latin typeface="Arial" pitchFamily="34" charset="0"/>
                <a:cs typeface="Arial" pitchFamily="34" charset="0"/>
              </a:rPr>
              <a:t>tracker is a </a:t>
            </a:r>
            <a:r>
              <a:rPr lang="en-US" sz="2400" dirty="0" smtClean="0">
                <a:latin typeface="Arial" pitchFamily="34" charset="0"/>
                <a:cs typeface="Arial" pitchFamily="34" charset="0"/>
              </a:rPr>
              <a:t>liaison </a:t>
            </a:r>
            <a:r>
              <a:rPr lang="en-US" sz="2400" dirty="0">
                <a:latin typeface="Arial" pitchFamily="34" charset="0"/>
                <a:cs typeface="Arial" pitchFamily="34" charset="0"/>
              </a:rPr>
              <a:t>between the client application and </a:t>
            </a:r>
            <a:r>
              <a:rPr lang="en-US" sz="2400" dirty="0" err="1">
                <a:latin typeface="Arial" pitchFamily="34" charset="0"/>
                <a:cs typeface="Arial" pitchFamily="34" charset="0"/>
              </a:rPr>
              <a:t>hadoop</a:t>
            </a:r>
            <a:endParaRPr lang="en-US" sz="2400" dirty="0">
              <a:latin typeface="Arial" pitchFamily="34" charset="0"/>
              <a:cs typeface="Arial" pitchFamily="34" charset="0"/>
            </a:endParaRPr>
          </a:p>
          <a:p>
            <a:pPr>
              <a:lnSpc>
                <a:spcPct val="100000"/>
              </a:lnSpc>
              <a:spcBef>
                <a:spcPts val="0"/>
              </a:spcBef>
              <a:spcAft>
                <a:spcPts val="1800"/>
              </a:spcAft>
            </a:pPr>
            <a:r>
              <a:rPr lang="en-US" sz="2400" dirty="0">
                <a:latin typeface="Arial" pitchFamily="34" charset="0"/>
                <a:cs typeface="Arial" pitchFamily="34" charset="0"/>
              </a:rPr>
              <a:t>Once the client submits the code to the cluster the </a:t>
            </a:r>
            <a:r>
              <a:rPr lang="en-US" sz="2400" dirty="0" err="1">
                <a:solidFill>
                  <a:srgbClr val="FF0000"/>
                </a:solidFill>
                <a:latin typeface="Arial" pitchFamily="34" charset="0"/>
                <a:cs typeface="Arial" pitchFamily="34" charset="0"/>
              </a:rPr>
              <a:t>JobTracker</a:t>
            </a:r>
            <a:r>
              <a:rPr lang="en-US" sz="2400" dirty="0">
                <a:solidFill>
                  <a:srgbClr val="FF0000"/>
                </a:solidFill>
                <a:latin typeface="Arial" pitchFamily="34" charset="0"/>
                <a:cs typeface="Arial" pitchFamily="34" charset="0"/>
              </a:rPr>
              <a:t> determines the execution plan</a:t>
            </a:r>
            <a:r>
              <a:rPr lang="en-US" sz="2400" dirty="0">
                <a:latin typeface="Arial" pitchFamily="34" charset="0"/>
                <a:cs typeface="Arial" pitchFamily="34" charset="0"/>
              </a:rPr>
              <a:t> by determining which files to process</a:t>
            </a:r>
          </a:p>
          <a:p>
            <a:pPr>
              <a:lnSpc>
                <a:spcPct val="100000"/>
              </a:lnSpc>
              <a:spcBef>
                <a:spcPts val="0"/>
              </a:spcBef>
              <a:spcAft>
                <a:spcPts val="1800"/>
              </a:spcAft>
            </a:pPr>
            <a:r>
              <a:rPr lang="en-US" sz="2400" dirty="0">
                <a:solidFill>
                  <a:srgbClr val="FF0000"/>
                </a:solidFill>
                <a:latin typeface="Arial" pitchFamily="34" charset="0"/>
                <a:cs typeface="Arial" pitchFamily="34" charset="0"/>
              </a:rPr>
              <a:t>Assigns nodes to different tasks and monitors all tasks </a:t>
            </a:r>
            <a:r>
              <a:rPr lang="en-US" sz="2400" dirty="0">
                <a:latin typeface="Arial" pitchFamily="34" charset="0"/>
                <a:cs typeface="Arial" pitchFamily="34" charset="0"/>
              </a:rPr>
              <a:t>as they are running</a:t>
            </a:r>
          </a:p>
          <a:p>
            <a:pPr>
              <a:lnSpc>
                <a:spcPct val="100000"/>
              </a:lnSpc>
              <a:spcBef>
                <a:spcPts val="0"/>
              </a:spcBef>
              <a:spcAft>
                <a:spcPts val="1800"/>
              </a:spcAft>
            </a:pPr>
            <a:r>
              <a:rPr lang="en-US" sz="2400" dirty="0">
                <a:latin typeface="Arial" pitchFamily="34" charset="0"/>
                <a:cs typeface="Arial" pitchFamily="34" charset="0"/>
              </a:rPr>
              <a:t>If a task fail, the job tracker will automatically </a:t>
            </a:r>
            <a:r>
              <a:rPr lang="en-US" sz="2400" dirty="0" err="1">
                <a:latin typeface="Arial" pitchFamily="34" charset="0"/>
                <a:cs typeface="Arial" pitchFamily="34" charset="0"/>
              </a:rPr>
              <a:t>relaunch</a:t>
            </a:r>
            <a:r>
              <a:rPr lang="en-US" sz="2400" dirty="0">
                <a:latin typeface="Arial" pitchFamily="34" charset="0"/>
                <a:cs typeface="Arial" pitchFamily="34" charset="0"/>
              </a:rPr>
              <a:t> the task on a different node</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69</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2506143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Data Center architecture without </a:t>
            </a:r>
            <a:r>
              <a:rPr lang="en-US" dirty="0" err="1" smtClean="0"/>
              <a:t>Hadoop</a:t>
            </a:r>
            <a:endParaRPr lang="en-US" dirty="0"/>
          </a:p>
        </p:txBody>
      </p:sp>
      <p:sp>
        <p:nvSpPr>
          <p:cNvPr id="4" name="Slide Number Placeholder 3"/>
          <p:cNvSpPr>
            <a:spLocks noGrp="1"/>
          </p:cNvSpPr>
          <p:nvPr>
            <p:ph type="sldNum" sz="quarter" idx="12"/>
          </p:nvPr>
        </p:nvSpPr>
        <p:spPr/>
        <p:txBody>
          <a:bodyPr/>
          <a:lstStyle/>
          <a:p>
            <a:fld id="{6D4302B8-BCB7-4412-85B0-435878ED129B}" type="slidenum">
              <a:rPr lang="en-US" smtClean="0"/>
              <a:pPr/>
              <a:t>7</a:t>
            </a:fld>
            <a:endParaRPr lang="en-US"/>
          </a:p>
        </p:txBody>
      </p:sp>
      <p:sp>
        <p:nvSpPr>
          <p:cNvPr id="5" name="Content Placeholder 4"/>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628" y="1473958"/>
            <a:ext cx="7724308" cy="484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6468743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16000"/>
          </a:xfrm>
        </p:spPr>
        <p:txBody>
          <a:bodyPr>
            <a:normAutofit/>
          </a:bodyPr>
          <a:lstStyle/>
          <a:p>
            <a:pPr algn="ctr"/>
            <a:r>
              <a:rPr lang="en-US" dirty="0">
                <a:latin typeface="Arial" pitchFamily="34" charset="0"/>
                <a:cs typeface="Arial" pitchFamily="34" charset="0"/>
              </a:rPr>
              <a:t>Task Tracker</a:t>
            </a:r>
          </a:p>
        </p:txBody>
      </p:sp>
      <p:sp>
        <p:nvSpPr>
          <p:cNvPr id="3" name="Content Placeholder 2"/>
          <p:cNvSpPr>
            <a:spLocks noGrp="1"/>
          </p:cNvSpPr>
          <p:nvPr>
            <p:ph idx="1"/>
          </p:nvPr>
        </p:nvSpPr>
        <p:spPr>
          <a:xfrm>
            <a:off x="838200" y="1103086"/>
            <a:ext cx="10515600" cy="5161235"/>
          </a:xfrm>
        </p:spPr>
        <p:txBody>
          <a:bodyPr>
            <a:normAutofit/>
          </a:bodyPr>
          <a:lstStyle/>
          <a:p>
            <a:r>
              <a:rPr lang="en-US" sz="2400" dirty="0" smtClean="0">
                <a:latin typeface="Arial" pitchFamily="34" charset="0"/>
                <a:cs typeface="Arial" pitchFamily="34" charset="0"/>
              </a:rPr>
              <a:t>Task </a:t>
            </a:r>
            <a:r>
              <a:rPr lang="en-US" sz="2400" dirty="0">
                <a:latin typeface="Arial" pitchFamily="34" charset="0"/>
                <a:cs typeface="Arial" pitchFamily="34" charset="0"/>
              </a:rPr>
              <a:t>trackers manages the execution of individual tasks</a:t>
            </a:r>
          </a:p>
          <a:p>
            <a:r>
              <a:rPr lang="en-US" sz="2400" dirty="0">
                <a:latin typeface="Arial" pitchFamily="34" charset="0"/>
                <a:cs typeface="Arial" pitchFamily="34" charset="0"/>
              </a:rPr>
              <a:t>Task tracker can spawn multiple JVMs to handle many map/reduce tasks in parallel</a:t>
            </a:r>
          </a:p>
          <a:p>
            <a:r>
              <a:rPr lang="en-US" sz="2400" dirty="0">
                <a:latin typeface="Arial" pitchFamily="34" charset="0"/>
                <a:cs typeface="Arial" pitchFamily="34" charset="0"/>
              </a:rPr>
              <a:t>Main responsibility is to constantly communicate with Job tracker</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70</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25061430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r>
              <a:rPr lang="en-US" dirty="0">
                <a:latin typeface="Arial" pitchFamily="34" charset="0"/>
                <a:cs typeface="Arial" pitchFamily="34" charset="0"/>
              </a:rPr>
              <a:t>Task Tracker</a:t>
            </a:r>
          </a:p>
        </p:txBody>
      </p:sp>
      <p:sp>
        <p:nvSpPr>
          <p:cNvPr id="3" name="Content Placeholder 2"/>
          <p:cNvSpPr>
            <a:spLocks noGrp="1"/>
          </p:cNvSpPr>
          <p:nvPr>
            <p:ph idx="1"/>
          </p:nvPr>
        </p:nvSpPr>
        <p:spPr>
          <a:xfrm>
            <a:off x="838200" y="1542196"/>
            <a:ext cx="10515600" cy="4722125"/>
          </a:xfrm>
        </p:spPr>
        <p:txBody>
          <a:bodyPr>
            <a:normAutofit/>
          </a:bodyPr>
          <a:lstStyle/>
          <a:p>
            <a:r>
              <a:rPr lang="en-US" sz="2400" dirty="0">
                <a:latin typeface="Arial" pitchFamily="34" charset="0"/>
                <a:cs typeface="Arial" pitchFamily="34" charset="0"/>
              </a:rPr>
              <a:t>If Job tracker fails to receive a heartbeat from </a:t>
            </a:r>
            <a:r>
              <a:rPr lang="en-US" sz="2400" dirty="0" err="1">
                <a:latin typeface="Arial" pitchFamily="34" charset="0"/>
                <a:cs typeface="Arial" pitchFamily="34" charset="0"/>
              </a:rPr>
              <a:t>tasktracker</a:t>
            </a:r>
            <a:r>
              <a:rPr lang="en-US" sz="2400" dirty="0">
                <a:latin typeface="Arial" pitchFamily="34" charset="0"/>
                <a:cs typeface="Arial" pitchFamily="34" charset="0"/>
              </a:rPr>
              <a:t> within the specified amount of time, it will assume task tracker has crashed and will resubmit the corresponding tasks to other nodes in the cluster</a:t>
            </a: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71</a:t>
            </a:fld>
            <a:endParaRPr lang="en-IN" dirty="0"/>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25061430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normAutofit/>
          </a:bodyPr>
          <a:lstStyle/>
          <a:p>
            <a:pPr marL="0" indent="0">
              <a:buNone/>
            </a:pPr>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a:xfrm>
            <a:off x="4057650" y="5711872"/>
            <a:ext cx="4114800" cy="365125"/>
          </a:xfrm>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72</a:t>
            </a:fld>
            <a:endParaRPr lang="en-IN" dirty="0"/>
          </a:p>
        </p:txBody>
      </p:sp>
      <p:sp>
        <p:nvSpPr>
          <p:cNvPr id="6" name="Rectangle 5"/>
          <p:cNvSpPr/>
          <p:nvPr/>
        </p:nvSpPr>
        <p:spPr>
          <a:xfrm>
            <a:off x="5048250" y="3486244"/>
            <a:ext cx="23622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3905250" y="743044"/>
            <a:ext cx="4114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Client</a:t>
            </a:r>
            <a:endParaRPr lang="en-US" dirty="0"/>
          </a:p>
        </p:txBody>
      </p:sp>
      <p:sp>
        <p:nvSpPr>
          <p:cNvPr id="8" name="Rectangle 7"/>
          <p:cNvSpPr/>
          <p:nvPr/>
        </p:nvSpPr>
        <p:spPr>
          <a:xfrm>
            <a:off x="2457450" y="3486244"/>
            <a:ext cx="23622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p:cNvSpPr/>
          <p:nvPr/>
        </p:nvSpPr>
        <p:spPr>
          <a:xfrm>
            <a:off x="3905250" y="1886044"/>
            <a:ext cx="4114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Job Tracker</a:t>
            </a:r>
            <a:endParaRPr lang="en-US" dirty="0"/>
          </a:p>
        </p:txBody>
      </p:sp>
      <p:sp>
        <p:nvSpPr>
          <p:cNvPr id="10" name="Down Arrow 9"/>
          <p:cNvSpPr/>
          <p:nvPr/>
        </p:nvSpPr>
        <p:spPr>
          <a:xfrm>
            <a:off x="5886450" y="1428844"/>
            <a:ext cx="45719"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Arrow Connector 10"/>
          <p:cNvCxnSpPr/>
          <p:nvPr/>
        </p:nvCxnSpPr>
        <p:spPr>
          <a:xfrm rot="10800000" flipV="1">
            <a:off x="3448050" y="2571844"/>
            <a:ext cx="1752600" cy="9144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2"/>
          </p:cNvCxnSpPr>
          <p:nvPr/>
        </p:nvCxnSpPr>
        <p:spPr>
          <a:xfrm rot="5400000">
            <a:off x="5505450" y="3029044"/>
            <a:ext cx="9144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53250" y="2571844"/>
            <a:ext cx="2171700" cy="9144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533650" y="3714844"/>
            <a:ext cx="2286000" cy="2209800"/>
            <a:chOff x="914400" y="3657600"/>
            <a:chExt cx="2286000" cy="2209800"/>
          </a:xfrm>
        </p:grpSpPr>
        <p:sp>
          <p:nvSpPr>
            <p:cNvPr id="28" name="Rectangle 27"/>
            <p:cNvSpPr/>
            <p:nvPr/>
          </p:nvSpPr>
          <p:spPr>
            <a:xfrm>
              <a:off x="1371600" y="36576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Task Tracker</a:t>
              </a:r>
              <a:endParaRPr lang="en-US" dirty="0"/>
            </a:p>
          </p:txBody>
        </p:sp>
        <p:sp>
          <p:nvSpPr>
            <p:cNvPr id="29" name="Oval 28"/>
            <p:cNvSpPr/>
            <p:nvPr/>
          </p:nvSpPr>
          <p:spPr>
            <a:xfrm>
              <a:off x="914400" y="53340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Reduce</a:t>
              </a:r>
              <a:endParaRPr lang="en-US" dirty="0"/>
            </a:p>
          </p:txBody>
        </p:sp>
        <p:sp>
          <p:nvSpPr>
            <p:cNvPr id="30" name="Oval 29"/>
            <p:cNvSpPr/>
            <p:nvPr/>
          </p:nvSpPr>
          <p:spPr>
            <a:xfrm>
              <a:off x="1905000" y="44958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Map</a:t>
              </a:r>
              <a:endParaRPr lang="en-US" dirty="0"/>
            </a:p>
          </p:txBody>
        </p:sp>
        <p:cxnSp>
          <p:nvCxnSpPr>
            <p:cNvPr id="31" name="Straight Arrow Connector 30"/>
            <p:cNvCxnSpPr/>
            <p:nvPr/>
          </p:nvCxnSpPr>
          <p:spPr>
            <a:xfrm rot="5400000">
              <a:off x="914400" y="4572000"/>
              <a:ext cx="1143000" cy="381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752600" y="4191000"/>
              <a:ext cx="609600" cy="304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124450" y="3714844"/>
            <a:ext cx="2286000" cy="2209800"/>
            <a:chOff x="914400" y="3657600"/>
            <a:chExt cx="2286000" cy="2209800"/>
          </a:xfrm>
        </p:grpSpPr>
        <p:sp>
          <p:nvSpPr>
            <p:cNvPr id="23" name="Rectangle 22"/>
            <p:cNvSpPr/>
            <p:nvPr/>
          </p:nvSpPr>
          <p:spPr>
            <a:xfrm>
              <a:off x="1371600" y="36576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Task Tracker</a:t>
              </a:r>
              <a:endParaRPr lang="en-US" dirty="0"/>
            </a:p>
          </p:txBody>
        </p:sp>
        <p:sp>
          <p:nvSpPr>
            <p:cNvPr id="24" name="Oval 23"/>
            <p:cNvSpPr/>
            <p:nvPr/>
          </p:nvSpPr>
          <p:spPr>
            <a:xfrm>
              <a:off x="914400" y="53340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Reduce</a:t>
              </a:r>
              <a:endParaRPr lang="en-US" dirty="0"/>
            </a:p>
          </p:txBody>
        </p:sp>
        <p:sp>
          <p:nvSpPr>
            <p:cNvPr id="25" name="Oval 24"/>
            <p:cNvSpPr/>
            <p:nvPr/>
          </p:nvSpPr>
          <p:spPr>
            <a:xfrm>
              <a:off x="1905000" y="44958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Map</a:t>
              </a:r>
              <a:endParaRPr lang="en-US" dirty="0"/>
            </a:p>
          </p:txBody>
        </p:sp>
        <p:cxnSp>
          <p:nvCxnSpPr>
            <p:cNvPr id="26" name="Straight Arrow Connector 25"/>
            <p:cNvCxnSpPr/>
            <p:nvPr/>
          </p:nvCxnSpPr>
          <p:spPr>
            <a:xfrm rot="5400000">
              <a:off x="914400" y="4572000"/>
              <a:ext cx="1143000" cy="381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52600" y="4191000"/>
              <a:ext cx="609600" cy="304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715250" y="3562444"/>
            <a:ext cx="23622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p:cNvGrpSpPr/>
          <p:nvPr/>
        </p:nvGrpSpPr>
        <p:grpSpPr>
          <a:xfrm>
            <a:off x="7791450" y="3791044"/>
            <a:ext cx="2286000" cy="2209800"/>
            <a:chOff x="914400" y="3657600"/>
            <a:chExt cx="2286000" cy="2209800"/>
          </a:xfrm>
        </p:grpSpPr>
        <p:sp>
          <p:nvSpPr>
            <p:cNvPr id="18" name="Rectangle 17"/>
            <p:cNvSpPr/>
            <p:nvPr/>
          </p:nvSpPr>
          <p:spPr>
            <a:xfrm>
              <a:off x="1371600" y="36576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Task Tracker</a:t>
              </a:r>
              <a:endParaRPr lang="en-US" dirty="0"/>
            </a:p>
          </p:txBody>
        </p:sp>
        <p:sp>
          <p:nvSpPr>
            <p:cNvPr id="19" name="Oval 18"/>
            <p:cNvSpPr/>
            <p:nvPr/>
          </p:nvSpPr>
          <p:spPr>
            <a:xfrm>
              <a:off x="914400" y="53340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Reduce</a:t>
              </a:r>
              <a:endParaRPr lang="en-US" dirty="0"/>
            </a:p>
          </p:txBody>
        </p:sp>
        <p:sp>
          <p:nvSpPr>
            <p:cNvPr id="20" name="Oval 19"/>
            <p:cNvSpPr/>
            <p:nvPr/>
          </p:nvSpPr>
          <p:spPr>
            <a:xfrm>
              <a:off x="1905000" y="4495800"/>
              <a:ext cx="1295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Map</a:t>
              </a:r>
              <a:endParaRPr lang="en-US" dirty="0"/>
            </a:p>
          </p:txBody>
        </p:sp>
        <p:cxnSp>
          <p:nvCxnSpPr>
            <p:cNvPr id="21" name="Straight Arrow Connector 20"/>
            <p:cNvCxnSpPr/>
            <p:nvPr/>
          </p:nvCxnSpPr>
          <p:spPr>
            <a:xfrm rot="5400000">
              <a:off x="914400" y="4572000"/>
              <a:ext cx="1143000" cy="381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4191000"/>
              <a:ext cx="609600" cy="304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33"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25061430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9776"/>
          </a:xfrm>
        </p:spPr>
        <p:txBody>
          <a:bodyPr/>
          <a:lstStyle/>
          <a:p>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542196"/>
            <a:ext cx="10515600" cy="4722125"/>
          </a:xfrm>
        </p:spPr>
        <p:txBody>
          <a:bodyPr>
            <a:normAutofit/>
          </a:bodyPr>
          <a:lstStyle/>
          <a:p>
            <a:endParaRPr lang="en-US" sz="24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73</a:t>
            </a:fld>
            <a:endParaRPr lang="en-IN" dirty="0"/>
          </a:p>
        </p:txBody>
      </p:sp>
      <p:sp>
        <p:nvSpPr>
          <p:cNvPr id="6" name="Rectangle 5"/>
          <p:cNvSpPr/>
          <p:nvPr/>
        </p:nvSpPr>
        <p:spPr>
          <a:xfrm>
            <a:off x="4000499" y="1357086"/>
            <a:ext cx="4648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Secondary Name Node</a:t>
            </a:r>
            <a:endParaRPr lang="en-US" dirty="0"/>
          </a:p>
        </p:txBody>
      </p:sp>
      <p:sp>
        <p:nvSpPr>
          <p:cNvPr id="7" name="Rectangle 6"/>
          <p:cNvSpPr/>
          <p:nvPr/>
        </p:nvSpPr>
        <p:spPr>
          <a:xfrm>
            <a:off x="4000499" y="2652486"/>
            <a:ext cx="4648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Name Node</a:t>
            </a:r>
          </a:p>
          <a:p>
            <a:pPr algn="ctr"/>
            <a:r>
              <a:rPr lang="en-US" dirty="0" smtClean="0"/>
              <a:t>Job Tracker</a:t>
            </a:r>
            <a:endParaRPr lang="en-US" dirty="0"/>
          </a:p>
        </p:txBody>
      </p:sp>
      <p:sp>
        <p:nvSpPr>
          <p:cNvPr id="8" name="Rectangle 7"/>
          <p:cNvSpPr/>
          <p:nvPr/>
        </p:nvSpPr>
        <p:spPr>
          <a:xfrm>
            <a:off x="2324099" y="4328886"/>
            <a:ext cx="2286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Data Node</a:t>
            </a:r>
          </a:p>
          <a:p>
            <a:pPr algn="ctr"/>
            <a:r>
              <a:rPr lang="en-US" dirty="0" smtClean="0"/>
              <a:t>Task Tracker</a:t>
            </a:r>
            <a:endParaRPr lang="en-US" dirty="0"/>
          </a:p>
        </p:txBody>
      </p:sp>
      <p:sp>
        <p:nvSpPr>
          <p:cNvPr id="9" name="Rectangle 8"/>
          <p:cNvSpPr/>
          <p:nvPr/>
        </p:nvSpPr>
        <p:spPr>
          <a:xfrm>
            <a:off x="4991099" y="4328886"/>
            <a:ext cx="2286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Data Node</a:t>
            </a:r>
          </a:p>
          <a:p>
            <a:pPr algn="ctr"/>
            <a:r>
              <a:rPr lang="en-US" dirty="0" smtClean="0"/>
              <a:t>Task Tracker</a:t>
            </a:r>
            <a:endParaRPr lang="en-US" dirty="0"/>
          </a:p>
        </p:txBody>
      </p:sp>
      <p:sp>
        <p:nvSpPr>
          <p:cNvPr id="10" name="Rectangle 9"/>
          <p:cNvSpPr/>
          <p:nvPr/>
        </p:nvSpPr>
        <p:spPr>
          <a:xfrm>
            <a:off x="7734299" y="4328886"/>
            <a:ext cx="2286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Data Node</a:t>
            </a:r>
          </a:p>
          <a:p>
            <a:pPr algn="ctr"/>
            <a:r>
              <a:rPr lang="en-US" dirty="0" smtClean="0"/>
              <a:t>Task Tracker</a:t>
            </a:r>
            <a:endParaRPr lang="en-US" dirty="0"/>
          </a:p>
        </p:txBody>
      </p:sp>
      <p:sp>
        <p:nvSpPr>
          <p:cNvPr id="11" name="Up-Down Arrow 10"/>
          <p:cNvSpPr/>
          <p:nvPr/>
        </p:nvSpPr>
        <p:spPr>
          <a:xfrm>
            <a:off x="6134099" y="2271486"/>
            <a:ext cx="45719" cy="381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 name="Straight Arrow Connector 11"/>
          <p:cNvCxnSpPr/>
          <p:nvPr/>
        </p:nvCxnSpPr>
        <p:spPr>
          <a:xfrm rot="10800000" flipV="1">
            <a:off x="4076699" y="3566886"/>
            <a:ext cx="2057400" cy="762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rot="5400000">
            <a:off x="5886449" y="3966936"/>
            <a:ext cx="838200" cy="381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29499" y="3566886"/>
            <a:ext cx="1524000" cy="685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7442"/>
            <a:ext cx="986971" cy="1010557"/>
          </a:xfrm>
          <a:prstGeom prst="rect">
            <a:avLst/>
          </a:prstGeom>
        </p:spPr>
      </p:pic>
    </p:spTree>
    <p:extLst>
      <p:ext uri="{BB962C8B-B14F-4D97-AF65-F5344CB8AC3E}">
        <p14:creationId xmlns:p14="http://schemas.microsoft.com/office/powerpoint/2010/main" val="25061430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rial" pitchFamily="34" charset="0"/>
                <a:cs typeface="Arial" pitchFamily="34" charset="0"/>
              </a:rPr>
              <a:t>HDFS Files and Blocks</a:t>
            </a:r>
            <a:endParaRPr lang="en-US" dirty="0"/>
          </a:p>
        </p:txBody>
      </p:sp>
      <p:sp>
        <p:nvSpPr>
          <p:cNvPr id="3" name="Footer Placeholder 2"/>
          <p:cNvSpPr>
            <a:spLocks noGrp="1"/>
          </p:cNvSpPr>
          <p:nvPr>
            <p:ph type="ftr" sz="quarter" idx="11"/>
          </p:nvPr>
        </p:nvSpPr>
        <p:spPr/>
        <p:txBody>
          <a:bodyPr/>
          <a:lstStyle/>
          <a:p>
            <a:r>
              <a:rPr lang="en-IN" smtClean="0"/>
              <a:t>Unit-IV-Hadoop</a:t>
            </a:r>
            <a:endParaRPr lang="en-IN" dirty="0"/>
          </a:p>
        </p:txBody>
      </p:sp>
      <p:sp>
        <p:nvSpPr>
          <p:cNvPr id="4" name="Slide Number Placeholder 3"/>
          <p:cNvSpPr>
            <a:spLocks noGrp="1"/>
          </p:cNvSpPr>
          <p:nvPr>
            <p:ph type="sldNum" sz="quarter" idx="12"/>
          </p:nvPr>
        </p:nvSpPr>
        <p:spPr/>
        <p:txBody>
          <a:bodyPr/>
          <a:lstStyle/>
          <a:p>
            <a:fld id="{236A2DA2-38D1-4472-B02D-8498B342C0EB}" type="slidenum">
              <a:rPr lang="en-IN" smtClean="0"/>
              <a:t>74</a:t>
            </a:fld>
            <a:endParaRPr lang="en-IN"/>
          </a:p>
        </p:txBody>
      </p:sp>
    </p:spTree>
    <p:extLst>
      <p:ext uri="{BB962C8B-B14F-4D97-AF65-F5344CB8AC3E}">
        <p14:creationId xmlns:p14="http://schemas.microsoft.com/office/powerpoint/2010/main" val="30809686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5876"/>
          </a:xfrm>
        </p:spPr>
        <p:txBody>
          <a:bodyPr>
            <a:normAutofit/>
          </a:bodyPr>
          <a:lstStyle/>
          <a:p>
            <a:pPr algn="ctr"/>
            <a:r>
              <a:rPr lang="en-US" dirty="0" smtClean="0">
                <a:latin typeface="Arial" pitchFamily="34" charset="0"/>
                <a:cs typeface="Arial" pitchFamily="34" charset="0"/>
              </a:rPr>
              <a:t>HDFS</a:t>
            </a:r>
            <a:endParaRPr lang="en-US" dirty="0">
              <a:latin typeface="Arial" pitchFamily="34" charset="0"/>
              <a:cs typeface="Arial" pitchFamily="34" charset="0"/>
            </a:endParaRPr>
          </a:p>
        </p:txBody>
      </p:sp>
      <p:sp>
        <p:nvSpPr>
          <p:cNvPr id="3" name="Content Placeholder 2"/>
          <p:cNvSpPr>
            <a:spLocks noGrp="1"/>
          </p:cNvSpPr>
          <p:nvPr>
            <p:ph idx="1"/>
          </p:nvPr>
        </p:nvSpPr>
        <p:spPr>
          <a:xfrm>
            <a:off x="609600" y="1066801"/>
            <a:ext cx="10972800" cy="5059363"/>
          </a:xfrm>
        </p:spPr>
        <p:txBody>
          <a:bodyPr>
            <a:normAutofit/>
          </a:bodyPr>
          <a:lstStyle/>
          <a:p>
            <a:pPr>
              <a:spcBef>
                <a:spcPts val="1200"/>
              </a:spcBef>
            </a:pPr>
            <a:r>
              <a:rPr lang="en-US" sz="2400" dirty="0" smtClean="0">
                <a:latin typeface="Arial" pitchFamily="34" charset="0"/>
                <a:cs typeface="Arial" pitchFamily="34" charset="0"/>
              </a:rPr>
              <a:t>HDFS is the first building block of </a:t>
            </a:r>
            <a:r>
              <a:rPr lang="en-US" sz="2400" dirty="0" err="1" smtClean="0">
                <a:latin typeface="Arial" pitchFamily="34" charset="0"/>
                <a:cs typeface="Arial" pitchFamily="34" charset="0"/>
              </a:rPr>
              <a:t>hadoop</a:t>
            </a:r>
            <a:r>
              <a:rPr lang="en-US" sz="2400" dirty="0" smtClean="0">
                <a:latin typeface="Arial" pitchFamily="34" charset="0"/>
                <a:cs typeface="Arial" pitchFamily="34" charset="0"/>
              </a:rPr>
              <a:t> cluster</a:t>
            </a:r>
          </a:p>
          <a:p>
            <a:pPr>
              <a:spcBef>
                <a:spcPts val="1200"/>
              </a:spcBef>
            </a:pPr>
            <a:r>
              <a:rPr lang="en-US" sz="2400" dirty="0" smtClean="0">
                <a:latin typeface="Arial" pitchFamily="34" charset="0"/>
                <a:cs typeface="Arial" pitchFamily="34" charset="0"/>
              </a:rPr>
              <a:t>HDFS breaks incoming files into blocks and stores them redundantly across the cluster</a:t>
            </a:r>
          </a:p>
          <a:p>
            <a:pPr>
              <a:spcBef>
                <a:spcPts val="1200"/>
              </a:spcBef>
            </a:pPr>
            <a:r>
              <a:rPr lang="en-US" sz="2400" dirty="0" smtClean="0">
                <a:latin typeface="Arial" pitchFamily="34" charset="0"/>
                <a:cs typeface="Arial" pitchFamily="34" charset="0"/>
              </a:rPr>
              <a:t>To efficiently process massive amounts of data, it is important to move</a:t>
            </a:r>
          </a:p>
          <a:p>
            <a:pPr>
              <a:spcBef>
                <a:spcPts val="1200"/>
              </a:spcBef>
            </a:pPr>
            <a:r>
              <a:rPr lang="en-US" sz="2400" dirty="0" smtClean="0">
                <a:latin typeface="Arial" pitchFamily="34" charset="0"/>
                <a:cs typeface="Arial" pitchFamily="34" charset="0"/>
              </a:rPr>
              <a:t>A single large file splits into blocks and blocks are distributed among the nodes of </a:t>
            </a:r>
            <a:r>
              <a:rPr lang="en-US" sz="2400" dirty="0" err="1" smtClean="0">
                <a:latin typeface="Arial" pitchFamily="34" charset="0"/>
                <a:cs typeface="Arial" pitchFamily="34" charset="0"/>
              </a:rPr>
              <a:t>hadoop</a:t>
            </a:r>
            <a:r>
              <a:rPr lang="en-US" sz="2400" dirty="0" smtClean="0">
                <a:latin typeface="Arial" pitchFamily="34" charset="0"/>
                <a:cs typeface="Arial" pitchFamily="34" charset="0"/>
              </a:rPr>
              <a:t> cluster</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75</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2512805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25248"/>
          </a:xfrm>
        </p:spPr>
        <p:txBody>
          <a:bodyPr>
            <a:normAutofit fontScale="90000"/>
          </a:bodyPr>
          <a:lstStyle/>
          <a:p>
            <a:pPr algn="ctr"/>
            <a:r>
              <a:rPr lang="en-US" dirty="0" smtClean="0"/>
              <a:t>HDFS</a:t>
            </a:r>
            <a:endParaRPr lang="en-US" dirty="0"/>
          </a:p>
        </p:txBody>
      </p:sp>
      <p:sp>
        <p:nvSpPr>
          <p:cNvPr id="3" name="Content Placeholder 2"/>
          <p:cNvSpPr>
            <a:spLocks noGrp="1"/>
          </p:cNvSpPr>
          <p:nvPr>
            <p:ph idx="1"/>
          </p:nvPr>
        </p:nvSpPr>
        <p:spPr>
          <a:xfrm>
            <a:off x="609600" y="1219200"/>
            <a:ext cx="10972800" cy="4906964"/>
          </a:xfrm>
        </p:spPr>
        <p:txBody>
          <a:bodyPr>
            <a:normAutofit/>
          </a:bodyPr>
          <a:lstStyle/>
          <a:p>
            <a:pPr>
              <a:spcBef>
                <a:spcPts val="1800"/>
              </a:spcBef>
            </a:pPr>
            <a:r>
              <a:rPr lang="en-US" sz="2400" dirty="0" smtClean="0">
                <a:latin typeface="Arial" pitchFamily="34" charset="0"/>
                <a:cs typeface="Arial" pitchFamily="34" charset="0"/>
              </a:rPr>
              <a:t>The blocks used in HDFS are large 128 MB or more compared to small blocks associated with traditional file systems</a:t>
            </a:r>
          </a:p>
          <a:p>
            <a:pPr>
              <a:spcBef>
                <a:spcPts val="1800"/>
              </a:spcBef>
            </a:pPr>
            <a:r>
              <a:rPr lang="en-US" sz="2400" dirty="0" smtClean="0">
                <a:latin typeface="Arial" pitchFamily="34" charset="0"/>
                <a:cs typeface="Arial" pitchFamily="34" charset="0"/>
              </a:rPr>
              <a:t>This allows the system to scale without increasing the size and complexity of HDFS metadata</a:t>
            </a:r>
          </a:p>
          <a:p>
            <a:pPr>
              <a:spcBef>
                <a:spcPts val="1800"/>
              </a:spcBef>
            </a:pPr>
            <a:r>
              <a:rPr lang="en-US" sz="2400" dirty="0" smtClean="0">
                <a:latin typeface="Arial" pitchFamily="34" charset="0"/>
                <a:cs typeface="Arial" pitchFamily="34" charset="0"/>
              </a:rPr>
              <a:t>Files in HDFS are write once files</a:t>
            </a:r>
          </a:p>
          <a:p>
            <a:pPr>
              <a:spcBef>
                <a:spcPts val="1800"/>
              </a:spcBef>
            </a:pPr>
            <a:r>
              <a:rPr lang="en-US" sz="2400" dirty="0" smtClean="0">
                <a:latin typeface="Arial" pitchFamily="34" charset="0"/>
                <a:cs typeface="Arial" pitchFamily="34" charset="0"/>
              </a:rPr>
              <a:t>Input data is loaded into HDFS and processed by </a:t>
            </a:r>
            <a:r>
              <a:rPr lang="en-US" sz="2400" dirty="0" err="1" smtClean="0">
                <a:latin typeface="Arial" pitchFamily="34" charset="0"/>
                <a:cs typeface="Arial" pitchFamily="34" charset="0"/>
              </a:rPr>
              <a:t>Mapreduce</a:t>
            </a:r>
            <a:r>
              <a:rPr lang="en-US" sz="2400" dirty="0" smtClean="0">
                <a:latin typeface="Arial" pitchFamily="34" charset="0"/>
                <a:cs typeface="Arial" pitchFamily="34" charset="0"/>
              </a:rPr>
              <a:t> framework</a:t>
            </a:r>
          </a:p>
          <a:p>
            <a:pPr>
              <a:spcBef>
                <a:spcPts val="1800"/>
              </a:spcBef>
            </a:pP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76</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392966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5332"/>
          </a:xfrm>
        </p:spPr>
        <p:txBody>
          <a:bodyPr/>
          <a:lstStyle/>
          <a:p>
            <a:pPr algn="ctr"/>
            <a:r>
              <a:rPr lang="en-US" dirty="0" smtClean="0">
                <a:latin typeface="Arial" pitchFamily="34" charset="0"/>
                <a:cs typeface="Arial" pitchFamily="34" charset="0"/>
              </a:rPr>
              <a:t>HDFS Files and Blocks</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spcBef>
                <a:spcPts val="1200"/>
              </a:spcBef>
            </a:pPr>
            <a:r>
              <a:rPr lang="en-US" sz="2400" dirty="0" smtClean="0">
                <a:latin typeface="Arial" pitchFamily="34" charset="0"/>
                <a:cs typeface="Arial" pitchFamily="34" charset="0"/>
              </a:rPr>
              <a:t>Files are stored as collection of blocks</a:t>
            </a:r>
          </a:p>
          <a:p>
            <a:pPr>
              <a:spcBef>
                <a:spcPts val="1200"/>
              </a:spcBef>
            </a:pPr>
            <a:r>
              <a:rPr lang="en-US" sz="2400" dirty="0" smtClean="0">
                <a:latin typeface="Arial" pitchFamily="34" charset="0"/>
                <a:cs typeface="Arial" pitchFamily="34" charset="0"/>
              </a:rPr>
              <a:t>Blocks are the minimum amount of data that can be read or written</a:t>
            </a:r>
          </a:p>
          <a:p>
            <a:pPr>
              <a:spcBef>
                <a:spcPts val="1200"/>
              </a:spcBef>
            </a:pPr>
            <a:r>
              <a:rPr lang="en-US" sz="2400" dirty="0" smtClean="0">
                <a:latin typeface="Arial" pitchFamily="34" charset="0"/>
                <a:cs typeface="Arial" pitchFamily="34" charset="0"/>
              </a:rPr>
              <a:t>Blocks details are stored in 3 nodes</a:t>
            </a:r>
          </a:p>
          <a:p>
            <a:pPr lvl="1">
              <a:spcBef>
                <a:spcPts val="1200"/>
              </a:spcBef>
              <a:buFont typeface="Wingdings" pitchFamily="2" charset="2"/>
              <a:buChar char="Ø"/>
            </a:pPr>
            <a:r>
              <a:rPr lang="en-US" sz="2400" dirty="0" err="1" smtClean="0">
                <a:latin typeface="Arial" pitchFamily="34" charset="0"/>
                <a:cs typeface="Arial" pitchFamily="34" charset="0"/>
              </a:rPr>
              <a:t>Namenode</a:t>
            </a:r>
            <a:r>
              <a:rPr lang="en-US" sz="2400" dirty="0" smtClean="0">
                <a:latin typeface="Arial" pitchFamily="34" charset="0"/>
                <a:cs typeface="Arial" pitchFamily="34" charset="0"/>
              </a:rPr>
              <a:t>-Manages metadata about files and blocks</a:t>
            </a:r>
          </a:p>
          <a:p>
            <a:pPr lvl="1">
              <a:spcBef>
                <a:spcPts val="1200"/>
              </a:spcBef>
              <a:buFont typeface="Wingdings" pitchFamily="2" charset="2"/>
              <a:buChar char="Ø"/>
            </a:pPr>
            <a:r>
              <a:rPr lang="en-US" sz="2400" dirty="0" smtClean="0">
                <a:latin typeface="Arial" pitchFamily="34" charset="0"/>
                <a:cs typeface="Arial" pitchFamily="34" charset="0"/>
              </a:rPr>
              <a:t>SNN-Holds backup of NN data</a:t>
            </a:r>
          </a:p>
          <a:p>
            <a:pPr lvl="1">
              <a:spcBef>
                <a:spcPts val="1200"/>
              </a:spcBef>
              <a:buFont typeface="Wingdings" pitchFamily="2" charset="2"/>
              <a:buChar char="Ø"/>
            </a:pPr>
            <a:r>
              <a:rPr lang="en-US" sz="2400" dirty="0" err="1" smtClean="0">
                <a:latin typeface="Arial" pitchFamily="34" charset="0"/>
                <a:cs typeface="Arial" pitchFamily="34" charset="0"/>
              </a:rPr>
              <a:t>Datanode</a:t>
            </a:r>
            <a:r>
              <a:rPr lang="en-US" sz="2400" dirty="0" smtClean="0">
                <a:latin typeface="Arial" pitchFamily="34" charset="0"/>
                <a:cs typeface="Arial" pitchFamily="34" charset="0"/>
              </a:rPr>
              <a:t>- Store and serve blocks</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77</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6250290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Data Loading techniques </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6D4302B8-BCB7-4412-85B0-435878ED129B}" type="slidenum">
              <a:rPr lang="en-US" smtClean="0"/>
              <a:pPr/>
              <a:t>78</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5602849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READS</a:t>
            </a:r>
            <a:endParaRPr lang="en-US" dirty="0"/>
          </a:p>
        </p:txBody>
      </p:sp>
      <p:pic>
        <p:nvPicPr>
          <p:cNvPr id="47106" name="Picture 2"/>
          <p:cNvPicPr>
            <a:picLocks noGrp="1" noChangeAspect="1" noChangeArrowheads="1"/>
          </p:cNvPicPr>
          <p:nvPr>
            <p:ph idx="1"/>
          </p:nvPr>
        </p:nvPicPr>
        <p:blipFill>
          <a:blip r:embed="rId2"/>
          <a:srcRect/>
          <a:stretch>
            <a:fillRect/>
          </a:stretch>
        </p:blipFill>
        <p:spPr bwMode="auto">
          <a:xfrm>
            <a:off x="1016000" y="1447801"/>
            <a:ext cx="10668000" cy="51815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D4302B8-BCB7-4412-85B0-435878ED129B}" type="slidenum">
              <a:rPr lang="en-US" smtClean="0"/>
              <a:pPr/>
              <a:t>79</a:t>
            </a:fld>
            <a:endParaRPr lang="en-US"/>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5" name="Footer Placeholder 4"/>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918159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normAutofit/>
          </a:bodyPr>
          <a:lstStyle/>
          <a:p>
            <a:pPr algn="ctr"/>
            <a:r>
              <a:rPr lang="en-US" b="1" dirty="0" smtClean="0">
                <a:latin typeface="Arial" pitchFamily="34" charset="0"/>
                <a:cs typeface="Arial" pitchFamily="34" charset="0"/>
              </a:rPr>
              <a:t>Adding </a:t>
            </a:r>
            <a:r>
              <a:rPr lang="en-US" b="1" dirty="0" err="1" smtClean="0">
                <a:latin typeface="Arial" pitchFamily="34" charset="0"/>
                <a:cs typeface="Arial" pitchFamily="34" charset="0"/>
              </a:rPr>
              <a:t>Hadoop</a:t>
            </a:r>
            <a:r>
              <a:rPr lang="en-US" b="1" dirty="0" smtClean="0">
                <a:latin typeface="Arial" pitchFamily="34" charset="0"/>
                <a:cs typeface="Arial" pitchFamily="34" charset="0"/>
              </a:rPr>
              <a:t> to the Mix</a:t>
            </a:r>
            <a:endParaRPr lang="en-US" b="1" dirty="0">
              <a:latin typeface="Arial" pitchFamily="34" charset="0"/>
              <a:cs typeface="Arial" pitchFamily="34" charset="0"/>
            </a:endParaRP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8</a:t>
            </a:fld>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15" y="1090613"/>
            <a:ext cx="6853735" cy="516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967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Writes</a:t>
            </a:r>
            <a:endParaRPr lang="en-US" dirty="0"/>
          </a:p>
        </p:txBody>
      </p:sp>
      <p:pic>
        <p:nvPicPr>
          <p:cNvPr id="48130" name="Picture 2"/>
          <p:cNvPicPr>
            <a:picLocks noGrp="1" noChangeAspect="1" noChangeArrowheads="1"/>
          </p:cNvPicPr>
          <p:nvPr>
            <p:ph idx="1"/>
          </p:nvPr>
        </p:nvPicPr>
        <p:blipFill>
          <a:blip r:embed="rId2"/>
          <a:srcRect/>
          <a:stretch>
            <a:fillRect/>
          </a:stretch>
        </p:blipFill>
        <p:spPr bwMode="auto">
          <a:xfrm>
            <a:off x="1016000" y="1524000"/>
            <a:ext cx="9855200" cy="44195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D4302B8-BCB7-4412-85B0-435878ED129B}" type="slidenum">
              <a:rPr lang="en-US" smtClean="0"/>
              <a:pPr/>
              <a:t>80</a:t>
            </a:fld>
            <a:endParaRPr lang="en-US"/>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5" name="Footer Placeholder 4"/>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3937583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Map Reduce</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Map reduce is a programming model for expressing distributed computations at a massive scale</a:t>
            </a:r>
          </a:p>
          <a:p>
            <a:r>
              <a:rPr lang="en-US" dirty="0" smtClean="0">
                <a:latin typeface="Arial" pitchFamily="34" charset="0"/>
                <a:cs typeface="Arial" pitchFamily="34" charset="0"/>
              </a:rPr>
              <a:t>It is an execution framework for organizing and performing such computation</a:t>
            </a: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81</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6974403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Typical Large Data Problem</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Map</a:t>
            </a:r>
          </a:p>
          <a:p>
            <a:pPr lvl="1">
              <a:buFont typeface="Wingdings" pitchFamily="2" charset="2"/>
              <a:buChar char="Ø"/>
            </a:pPr>
            <a:r>
              <a:rPr lang="en-US" dirty="0" smtClean="0">
                <a:latin typeface="Arial" pitchFamily="34" charset="0"/>
                <a:cs typeface="Arial" pitchFamily="34" charset="0"/>
              </a:rPr>
              <a:t>Iterate over large number of records</a:t>
            </a:r>
          </a:p>
          <a:p>
            <a:pPr lvl="1">
              <a:buFont typeface="Wingdings" pitchFamily="2" charset="2"/>
              <a:buChar char="Ø"/>
            </a:pPr>
            <a:r>
              <a:rPr lang="en-US" dirty="0" smtClean="0">
                <a:latin typeface="Arial" pitchFamily="34" charset="0"/>
                <a:cs typeface="Arial" pitchFamily="34" charset="0"/>
              </a:rPr>
              <a:t>Extract data of interest</a:t>
            </a:r>
          </a:p>
          <a:p>
            <a:pPr lvl="1">
              <a:buFont typeface="Wingdings" pitchFamily="2" charset="2"/>
              <a:buChar char="Ø"/>
            </a:pPr>
            <a:r>
              <a:rPr lang="en-US" dirty="0" smtClean="0">
                <a:latin typeface="Arial" pitchFamily="34" charset="0"/>
                <a:cs typeface="Arial" pitchFamily="34" charset="0"/>
              </a:rPr>
              <a:t>Shuffle and sort intermediate results</a:t>
            </a:r>
          </a:p>
          <a:p>
            <a:pPr>
              <a:buFont typeface="Wingdings" pitchFamily="2" charset="2"/>
              <a:buChar char="§"/>
            </a:pPr>
            <a:r>
              <a:rPr lang="en-US" dirty="0" smtClean="0">
                <a:latin typeface="Arial" pitchFamily="34" charset="0"/>
                <a:cs typeface="Arial" pitchFamily="34" charset="0"/>
              </a:rPr>
              <a:t>Reduce</a:t>
            </a:r>
          </a:p>
          <a:p>
            <a:pPr lvl="1">
              <a:buFont typeface="Wingdings" pitchFamily="2" charset="2"/>
              <a:buChar char="Ø"/>
            </a:pPr>
            <a:r>
              <a:rPr lang="en-US" dirty="0" smtClean="0">
                <a:latin typeface="Arial" pitchFamily="34" charset="0"/>
                <a:cs typeface="Arial" pitchFamily="34" charset="0"/>
              </a:rPr>
              <a:t>Aggregate intermediate results</a:t>
            </a:r>
          </a:p>
          <a:p>
            <a:pPr lvl="1">
              <a:buFont typeface="Wingdings" pitchFamily="2" charset="2"/>
              <a:buChar char="Ø"/>
            </a:pPr>
            <a:r>
              <a:rPr lang="en-US" dirty="0" smtClean="0">
                <a:latin typeface="Arial" pitchFamily="34" charset="0"/>
                <a:cs typeface="Arial" pitchFamily="34" charset="0"/>
              </a:rPr>
              <a:t>Generate final output</a:t>
            </a: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82</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6682074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57"/>
            <a:ext cx="10515600" cy="1001487"/>
          </a:xfrm>
        </p:spPr>
        <p:txBody>
          <a:bodyPr>
            <a:normAutofit/>
          </a:bodyPr>
          <a:lstStyle/>
          <a:p>
            <a:pPr algn="ctr"/>
            <a:r>
              <a:rPr lang="en-US" dirty="0" smtClean="0">
                <a:latin typeface="Arial" pitchFamily="34" charset="0"/>
                <a:cs typeface="Arial" pitchFamily="34" charset="0"/>
              </a:rPr>
              <a:t>Map Reduce model</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436914"/>
            <a:ext cx="10515600" cy="4740049"/>
          </a:xfrm>
        </p:spPr>
        <p:txBody>
          <a:bodyPr>
            <a:normAutofit/>
          </a:bodyPr>
          <a:lstStyle/>
          <a:p>
            <a:r>
              <a:rPr lang="en-US" sz="2800" dirty="0" smtClean="0">
                <a:latin typeface="Arial" pitchFamily="34" charset="0"/>
                <a:cs typeface="Arial" pitchFamily="34" charset="0"/>
              </a:rPr>
              <a:t>Basic notion of </a:t>
            </a:r>
            <a:r>
              <a:rPr lang="en-US" sz="2800" dirty="0" err="1" smtClean="0">
                <a:latin typeface="Arial" pitchFamily="34" charset="0"/>
                <a:cs typeface="Arial" pitchFamily="34" charset="0"/>
              </a:rPr>
              <a:t>Mapreduce</a:t>
            </a:r>
            <a:r>
              <a:rPr lang="en-US" sz="2800" dirty="0" smtClean="0">
                <a:latin typeface="Arial" pitchFamily="34" charset="0"/>
                <a:cs typeface="Arial" pitchFamily="34" charset="0"/>
              </a:rPr>
              <a:t> is to </a:t>
            </a:r>
            <a:r>
              <a:rPr lang="en-US" sz="2800" dirty="0" smtClean="0">
                <a:solidFill>
                  <a:srgbClr val="FF0000"/>
                </a:solidFill>
                <a:latin typeface="Arial" pitchFamily="34" charset="0"/>
                <a:cs typeface="Arial" pitchFamily="34" charset="0"/>
              </a:rPr>
              <a:t>divide a task into subtasks, handle subtasks in parallel and aggregate the results of sub tasks to form the final output</a:t>
            </a:r>
          </a:p>
          <a:p>
            <a:r>
              <a:rPr lang="en-US" sz="2800" dirty="0" smtClean="0">
                <a:latin typeface="Arial" pitchFamily="34" charset="0"/>
                <a:cs typeface="Arial" pitchFamily="34" charset="0"/>
              </a:rPr>
              <a:t>Programs written in </a:t>
            </a:r>
            <a:r>
              <a:rPr lang="en-US" sz="2800" dirty="0" err="1" smtClean="0">
                <a:latin typeface="Arial" pitchFamily="34" charset="0"/>
                <a:cs typeface="Arial" pitchFamily="34" charset="0"/>
              </a:rPr>
              <a:t>mapreduce</a:t>
            </a:r>
            <a:r>
              <a:rPr lang="en-US" sz="2800" dirty="0" smtClean="0">
                <a:latin typeface="Arial" pitchFamily="34" charset="0"/>
                <a:cs typeface="Arial" pitchFamily="34" charset="0"/>
              </a:rPr>
              <a:t> are automatically parallelized and programmers not need to be concerned about the implementation details of</a:t>
            </a:r>
            <a:r>
              <a:rPr lang="en-US" sz="2800" dirty="0" smtClean="0">
                <a:solidFill>
                  <a:srgbClr val="FF0000"/>
                </a:solidFill>
                <a:latin typeface="Arial" pitchFamily="34" charset="0"/>
                <a:cs typeface="Arial" pitchFamily="34" charset="0"/>
              </a:rPr>
              <a:t> parallel processing</a:t>
            </a:r>
            <a:endParaRPr lang="en-US" sz="2800" dirty="0">
              <a:solidFill>
                <a:srgbClr val="FF0000"/>
              </a:solidFill>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83</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2008883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200"/>
            <a:ext cx="10515600" cy="1059543"/>
          </a:xfrm>
        </p:spPr>
        <p:txBody>
          <a:bodyPr/>
          <a:lstStyle/>
          <a:p>
            <a:pPr algn="ctr"/>
            <a:r>
              <a:rPr lang="en-US" dirty="0" err="1" smtClean="0">
                <a:latin typeface="Arial" pitchFamily="34" charset="0"/>
                <a:cs typeface="Arial" pitchFamily="34" charset="0"/>
              </a:rPr>
              <a:t>MapReduce</a:t>
            </a:r>
            <a:r>
              <a:rPr lang="en-US" dirty="0" smtClean="0">
                <a:latin typeface="Arial" pitchFamily="34" charset="0"/>
                <a:cs typeface="Arial" pitchFamily="34" charset="0"/>
              </a:rPr>
              <a:t> functions</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364343"/>
            <a:ext cx="10515600" cy="4812620"/>
          </a:xfrm>
        </p:spPr>
        <p:txBody>
          <a:bodyPr/>
          <a:lstStyle/>
          <a:p>
            <a:pPr>
              <a:lnSpc>
                <a:spcPct val="100000"/>
              </a:lnSpc>
              <a:spcBef>
                <a:spcPts val="0"/>
              </a:spcBef>
              <a:spcAft>
                <a:spcPts val="1800"/>
              </a:spcAft>
            </a:pPr>
            <a:r>
              <a:rPr lang="en-US" dirty="0" smtClean="0">
                <a:latin typeface="Arial" pitchFamily="34" charset="0"/>
                <a:cs typeface="Arial" pitchFamily="34" charset="0"/>
              </a:rPr>
              <a:t>Map()</a:t>
            </a:r>
          </a:p>
          <a:p>
            <a:pPr>
              <a:lnSpc>
                <a:spcPct val="100000"/>
              </a:lnSpc>
              <a:spcBef>
                <a:spcPts val="0"/>
              </a:spcBef>
              <a:spcAft>
                <a:spcPts val="1800"/>
              </a:spcAft>
            </a:pPr>
            <a:r>
              <a:rPr lang="en-US" dirty="0" smtClean="0">
                <a:latin typeface="Arial" pitchFamily="34" charset="0"/>
                <a:cs typeface="Arial" pitchFamily="34" charset="0"/>
              </a:rPr>
              <a:t>Reduce()</a:t>
            </a:r>
          </a:p>
          <a:p>
            <a:pPr>
              <a:lnSpc>
                <a:spcPct val="100000"/>
              </a:lnSpc>
              <a:spcBef>
                <a:spcPts val="0"/>
              </a:spcBef>
              <a:spcAft>
                <a:spcPts val="1800"/>
              </a:spcAft>
            </a:pPr>
            <a:r>
              <a:rPr lang="en-US" dirty="0" smtClean="0">
                <a:latin typeface="Arial" pitchFamily="34" charset="0"/>
                <a:cs typeface="Arial" pitchFamily="34" charset="0"/>
              </a:rPr>
              <a:t>Map Phase:</a:t>
            </a:r>
          </a:p>
          <a:p>
            <a:pPr lvl="1">
              <a:lnSpc>
                <a:spcPct val="100000"/>
              </a:lnSpc>
              <a:spcBef>
                <a:spcPts val="0"/>
              </a:spcBef>
              <a:spcAft>
                <a:spcPts val="1800"/>
              </a:spcAft>
              <a:buFont typeface="Wingdings" pitchFamily="2" charset="2"/>
              <a:buChar char="Ø"/>
            </a:pPr>
            <a:r>
              <a:rPr lang="en-US" dirty="0" smtClean="0">
                <a:latin typeface="Arial" pitchFamily="34" charset="0"/>
                <a:cs typeface="Arial" pitchFamily="34" charset="0"/>
              </a:rPr>
              <a:t>Reads input(in parallel) and distributes data to reducers</a:t>
            </a:r>
          </a:p>
          <a:p>
            <a:pPr lvl="1">
              <a:lnSpc>
                <a:spcPct val="100000"/>
              </a:lnSpc>
              <a:spcBef>
                <a:spcPts val="0"/>
              </a:spcBef>
              <a:spcAft>
                <a:spcPts val="1800"/>
              </a:spcAft>
              <a:buFont typeface="Wingdings" pitchFamily="2" charset="2"/>
              <a:buChar char="Ø"/>
            </a:pPr>
            <a:r>
              <a:rPr lang="en-US" dirty="0" smtClean="0">
                <a:latin typeface="Arial" pitchFamily="34" charset="0"/>
                <a:cs typeface="Arial" pitchFamily="34" charset="0"/>
              </a:rPr>
              <a:t>Auxiliary phase such as sorting, partitioning and combining values can also take place between map and reduce phases.</a:t>
            </a:r>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84</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2067835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1"/>
            <a:ext cx="10972800" cy="5745163"/>
          </a:xfrm>
        </p:spPr>
        <p:txBody>
          <a:bodyPr>
            <a:normAutofit/>
          </a:bodyPr>
          <a:lstStyle/>
          <a:p>
            <a:pPr>
              <a:lnSpc>
                <a:spcPct val="100000"/>
              </a:lnSpc>
              <a:spcBef>
                <a:spcPts val="0"/>
              </a:spcBef>
              <a:spcAft>
                <a:spcPts val="1800"/>
              </a:spcAft>
            </a:pPr>
            <a:r>
              <a:rPr lang="en-US" sz="2800" dirty="0" smtClean="0">
                <a:latin typeface="Arial" pitchFamily="34" charset="0"/>
                <a:cs typeface="Arial" pitchFamily="34" charset="0"/>
              </a:rPr>
              <a:t>Map Reduce programs are used to process large files</a:t>
            </a:r>
          </a:p>
          <a:p>
            <a:pPr>
              <a:lnSpc>
                <a:spcPct val="100000"/>
              </a:lnSpc>
              <a:spcBef>
                <a:spcPts val="0"/>
              </a:spcBef>
              <a:spcAft>
                <a:spcPts val="1800"/>
              </a:spcAft>
            </a:pPr>
            <a:r>
              <a:rPr lang="en-US" sz="2800" dirty="0" smtClean="0">
                <a:latin typeface="Arial" pitchFamily="34" charset="0"/>
                <a:cs typeface="Arial" pitchFamily="34" charset="0"/>
              </a:rPr>
              <a:t>Input and Output for map and reduce functions are expressed in the form of (Key, Value) pairs</a:t>
            </a:r>
          </a:p>
          <a:p>
            <a:pPr>
              <a:lnSpc>
                <a:spcPct val="100000"/>
              </a:lnSpc>
              <a:spcBef>
                <a:spcPts val="0"/>
              </a:spcBef>
              <a:spcAft>
                <a:spcPts val="1800"/>
              </a:spcAft>
            </a:pPr>
            <a:r>
              <a:rPr lang="en-US" sz="2800" dirty="0" smtClean="0">
                <a:latin typeface="Arial" pitchFamily="34" charset="0"/>
                <a:cs typeface="Arial" pitchFamily="34" charset="0"/>
              </a:rPr>
              <a:t>Hadoop </a:t>
            </a:r>
            <a:r>
              <a:rPr lang="en-US" sz="2800" dirty="0" err="1" smtClean="0">
                <a:latin typeface="Arial" pitchFamily="34" charset="0"/>
                <a:cs typeface="Arial" pitchFamily="34" charset="0"/>
              </a:rPr>
              <a:t>MapReduce</a:t>
            </a:r>
            <a:r>
              <a:rPr lang="en-US" sz="2800" dirty="0" smtClean="0">
                <a:latin typeface="Arial" pitchFamily="34" charset="0"/>
                <a:cs typeface="Arial" pitchFamily="34" charset="0"/>
              </a:rPr>
              <a:t> program has a component called </a:t>
            </a:r>
            <a:r>
              <a:rPr lang="en-US" sz="2800" dirty="0" smtClean="0">
                <a:solidFill>
                  <a:srgbClr val="FF0000"/>
                </a:solidFill>
                <a:latin typeface="Arial" pitchFamily="34" charset="0"/>
                <a:cs typeface="Arial" pitchFamily="34" charset="0"/>
              </a:rPr>
              <a:t>Driver</a:t>
            </a:r>
          </a:p>
          <a:p>
            <a:pPr>
              <a:lnSpc>
                <a:spcPct val="100000"/>
              </a:lnSpc>
              <a:spcBef>
                <a:spcPts val="0"/>
              </a:spcBef>
              <a:spcAft>
                <a:spcPts val="1800"/>
              </a:spcAft>
            </a:pPr>
            <a:r>
              <a:rPr lang="en-US" sz="2800" dirty="0" smtClean="0">
                <a:latin typeface="Arial" pitchFamily="34" charset="0"/>
                <a:cs typeface="Arial" pitchFamily="34" charset="0"/>
              </a:rPr>
              <a:t>Driver is responsible for executing the code on the specified input file and controlling the location which the output files are placed. </a:t>
            </a:r>
            <a:endParaRPr lang="en-US" sz="28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6D4302B8-BCB7-4412-85B0-435878ED129B}" type="slidenum">
              <a:rPr lang="en-US" smtClean="0"/>
              <a:pPr/>
              <a:t>85</a:t>
            </a:fld>
            <a:endParaRPr lang="en-US"/>
          </a:p>
        </p:txBody>
      </p:sp>
      <p:pic>
        <p:nvPicPr>
          <p:cNvPr id="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6" name="Footer Placeholder 5"/>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8033804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86"/>
            <a:ext cx="10515600" cy="856343"/>
          </a:xfrm>
        </p:spPr>
        <p:txBody>
          <a:bodyPr/>
          <a:lstStyle/>
          <a:p>
            <a:pPr algn="ctr"/>
            <a:r>
              <a:rPr lang="en-US" dirty="0" smtClean="0">
                <a:latin typeface="Arial" pitchFamily="34" charset="0"/>
                <a:cs typeface="Arial" pitchFamily="34" charset="0"/>
              </a:rPr>
              <a:t>Map Input</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233714"/>
            <a:ext cx="10515600" cy="4943249"/>
          </a:xfrm>
        </p:spPr>
        <p:txBody>
          <a:bodyPr>
            <a:normAutofit/>
          </a:bodyPr>
          <a:lstStyle/>
          <a:p>
            <a:pPr>
              <a:lnSpc>
                <a:spcPct val="100000"/>
              </a:lnSpc>
              <a:spcBef>
                <a:spcPts val="0"/>
              </a:spcBef>
              <a:spcAft>
                <a:spcPts val="1200"/>
              </a:spcAft>
            </a:pPr>
            <a:r>
              <a:rPr lang="en-US" sz="2800" dirty="0" smtClean="0">
                <a:latin typeface="Arial" pitchFamily="34" charset="0"/>
                <a:cs typeface="Arial" pitchFamily="34" charset="0"/>
              </a:rPr>
              <a:t>Map(</a:t>
            </a:r>
            <a:r>
              <a:rPr lang="en-US" sz="2800" dirty="0" err="1" smtClean="0">
                <a:latin typeface="Arial" pitchFamily="34" charset="0"/>
                <a:cs typeface="Arial" pitchFamily="34" charset="0"/>
              </a:rPr>
              <a:t>inkey</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invalue</a:t>
            </a:r>
            <a:r>
              <a:rPr lang="en-US" sz="2800" dirty="0" smtClean="0">
                <a:latin typeface="Arial" pitchFamily="34" charset="0"/>
                <a:cs typeface="Arial" pitchFamily="34" charset="0"/>
              </a:rPr>
              <a:t>)</a:t>
            </a:r>
            <a:r>
              <a:rPr lang="en-US" sz="2800" dirty="0" smtClean="0">
                <a:latin typeface="Arial" pitchFamily="34" charset="0"/>
                <a:cs typeface="Arial" pitchFamily="34" charset="0"/>
                <a:sym typeface="Wingdings" pitchFamily="2" charset="2"/>
              </a:rPr>
              <a:t></a:t>
            </a:r>
            <a:r>
              <a:rPr lang="en-US" sz="2800" dirty="0" smtClean="0">
                <a:latin typeface="Arial" pitchFamily="34" charset="0"/>
                <a:cs typeface="Arial" pitchFamily="34" charset="0"/>
              </a:rPr>
              <a:t> list(intermediate key, intermediate value)</a:t>
            </a:r>
          </a:p>
          <a:p>
            <a:pPr>
              <a:lnSpc>
                <a:spcPct val="100000"/>
              </a:lnSpc>
              <a:spcBef>
                <a:spcPts val="0"/>
              </a:spcBef>
              <a:spcAft>
                <a:spcPts val="1200"/>
              </a:spcAft>
            </a:pPr>
            <a:r>
              <a:rPr lang="en-US" sz="2800" dirty="0" smtClean="0">
                <a:latin typeface="Arial" pitchFamily="34" charset="0"/>
                <a:cs typeface="Arial" pitchFamily="34" charset="0"/>
              </a:rPr>
              <a:t>Purpose of map phase is to </a:t>
            </a:r>
            <a:r>
              <a:rPr lang="en-US" sz="2800" dirty="0" smtClean="0">
                <a:solidFill>
                  <a:srgbClr val="FF0000"/>
                </a:solidFill>
                <a:latin typeface="Arial" pitchFamily="34" charset="0"/>
                <a:cs typeface="Arial" pitchFamily="34" charset="0"/>
              </a:rPr>
              <a:t>organize data</a:t>
            </a:r>
            <a:r>
              <a:rPr lang="en-US" sz="2800" dirty="0" smtClean="0">
                <a:latin typeface="Arial" pitchFamily="34" charset="0"/>
                <a:cs typeface="Arial" pitchFamily="34" charset="0"/>
              </a:rPr>
              <a:t> in preparation for processing done in reduce phase</a:t>
            </a:r>
          </a:p>
          <a:p>
            <a:pPr>
              <a:lnSpc>
                <a:spcPct val="100000"/>
              </a:lnSpc>
              <a:spcBef>
                <a:spcPts val="0"/>
              </a:spcBef>
              <a:spcAft>
                <a:spcPts val="1200"/>
              </a:spcAft>
            </a:pPr>
            <a:r>
              <a:rPr lang="en-US" sz="2800" dirty="0" smtClean="0">
                <a:latin typeface="Arial" pitchFamily="34" charset="0"/>
                <a:cs typeface="Arial" pitchFamily="34" charset="0"/>
              </a:rPr>
              <a:t>Input to map function is in the form of (key, value) pairs, </a:t>
            </a:r>
            <a:r>
              <a:rPr lang="en-US" sz="2800" dirty="0" err="1" smtClean="0">
                <a:latin typeface="Arial" pitchFamily="34" charset="0"/>
                <a:cs typeface="Arial" pitchFamily="34" charset="0"/>
              </a:rPr>
              <a:t>eventhough</a:t>
            </a:r>
            <a:r>
              <a:rPr lang="en-US" sz="2800" dirty="0" smtClean="0">
                <a:latin typeface="Arial" pitchFamily="34" charset="0"/>
                <a:cs typeface="Arial" pitchFamily="34" charset="0"/>
              </a:rPr>
              <a:t> the input to </a:t>
            </a:r>
            <a:r>
              <a:rPr lang="en-US" sz="2800" dirty="0" err="1" smtClean="0">
                <a:latin typeface="Arial" pitchFamily="34" charset="0"/>
                <a:cs typeface="Arial" pitchFamily="34" charset="0"/>
              </a:rPr>
              <a:t>MapReduce</a:t>
            </a:r>
            <a:r>
              <a:rPr lang="en-US" sz="2800" dirty="0" smtClean="0">
                <a:latin typeface="Arial" pitchFamily="34" charset="0"/>
                <a:cs typeface="Arial" pitchFamily="34" charset="0"/>
              </a:rPr>
              <a:t> program is a file or files. </a:t>
            </a:r>
            <a:endParaRPr lang="en-US" sz="28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86</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5043424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lstStyle/>
          <a:p>
            <a:pPr algn="ctr"/>
            <a:r>
              <a:rPr lang="en-US" dirty="0" smtClean="0">
                <a:latin typeface="Arial" pitchFamily="34" charset="0"/>
                <a:cs typeface="Arial" pitchFamily="34" charset="0"/>
              </a:rPr>
              <a:t>Map</a:t>
            </a:r>
            <a:endParaRPr lang="en-US" dirty="0">
              <a:latin typeface="Arial" pitchFamily="34" charset="0"/>
              <a:cs typeface="Arial" pitchFamily="34" charset="0"/>
            </a:endParaRPr>
          </a:p>
        </p:txBody>
      </p:sp>
      <p:sp>
        <p:nvSpPr>
          <p:cNvPr id="3" name="Content Placeholder 2"/>
          <p:cNvSpPr>
            <a:spLocks noGrp="1"/>
          </p:cNvSpPr>
          <p:nvPr>
            <p:ph idx="1"/>
          </p:nvPr>
        </p:nvSpPr>
        <p:spPr>
          <a:xfrm>
            <a:off x="838200" y="1480457"/>
            <a:ext cx="10515600" cy="4696506"/>
          </a:xfrm>
        </p:spPr>
        <p:txBody>
          <a:bodyPr/>
          <a:lstStyle/>
          <a:p>
            <a:r>
              <a:rPr lang="en-US" dirty="0" smtClean="0">
                <a:latin typeface="Arial" pitchFamily="34" charset="0"/>
                <a:cs typeface="Arial" pitchFamily="34" charset="0"/>
              </a:rPr>
              <a:t>Value:  data record</a:t>
            </a:r>
          </a:p>
          <a:p>
            <a:r>
              <a:rPr lang="en-US" dirty="0" smtClean="0">
                <a:latin typeface="Arial" pitchFamily="34" charset="0"/>
                <a:cs typeface="Arial" pitchFamily="34" charset="0"/>
              </a:rPr>
              <a:t>Key:  Offset of data record from the beginning of the file</a:t>
            </a:r>
          </a:p>
          <a:p>
            <a:r>
              <a:rPr lang="en-US" dirty="0" smtClean="0">
                <a:latin typeface="Arial" pitchFamily="34" charset="0"/>
                <a:cs typeface="Arial" pitchFamily="34" charset="0"/>
              </a:rPr>
              <a:t>Output: Collection of Key value pairs which are inputs for reduce function</a:t>
            </a:r>
          </a:p>
          <a:p>
            <a:r>
              <a:rPr lang="en-US" dirty="0" err="1" smtClean="0">
                <a:latin typeface="Arial" pitchFamily="34" charset="0"/>
                <a:cs typeface="Arial" pitchFamily="34" charset="0"/>
              </a:rPr>
              <a:t>Eg</a:t>
            </a:r>
            <a:r>
              <a:rPr lang="en-US" dirty="0" smtClean="0">
                <a:latin typeface="Arial" pitchFamily="34" charset="0"/>
                <a:cs typeface="Arial" pitchFamily="34" charset="0"/>
              </a:rPr>
              <a:t>. </a:t>
            </a:r>
            <a:r>
              <a:rPr lang="en-US" dirty="0" err="1" smtClean="0">
                <a:latin typeface="Arial" pitchFamily="34" charset="0"/>
                <a:cs typeface="Arial" pitchFamily="34" charset="0"/>
              </a:rPr>
              <a:t>Wordcount</a:t>
            </a:r>
            <a:r>
              <a:rPr lang="en-US" dirty="0" smtClean="0">
                <a:latin typeface="Arial" pitchFamily="34" charset="0"/>
                <a:cs typeface="Arial" pitchFamily="34" charset="0"/>
              </a:rPr>
              <a:t> Problem</a:t>
            </a:r>
          </a:p>
          <a:p>
            <a:r>
              <a:rPr lang="en-US" dirty="0" err="1" smtClean="0">
                <a:latin typeface="Arial" pitchFamily="34" charset="0"/>
                <a:cs typeface="Arial" pitchFamily="34" charset="0"/>
              </a:rPr>
              <a:t>Mapper</a:t>
            </a:r>
            <a:r>
              <a:rPr lang="en-US" dirty="0" smtClean="0">
                <a:latin typeface="Arial" pitchFamily="34" charset="0"/>
                <a:cs typeface="Arial" pitchFamily="34" charset="0"/>
              </a:rPr>
              <a:t> can run several identical </a:t>
            </a:r>
            <a:r>
              <a:rPr lang="en-US" dirty="0" err="1" smtClean="0">
                <a:latin typeface="Arial" pitchFamily="34" charset="0"/>
                <a:cs typeface="Arial" pitchFamily="34" charset="0"/>
              </a:rPr>
              <a:t>mappers</a:t>
            </a:r>
            <a:r>
              <a:rPr lang="en-US" dirty="0" smtClean="0">
                <a:latin typeface="Arial" pitchFamily="34" charset="0"/>
                <a:cs typeface="Arial" pitchFamily="34" charset="0"/>
              </a:rPr>
              <a:t> in parallel</a:t>
            </a:r>
          </a:p>
          <a:p>
            <a:endParaRPr lang="en-US" dirty="0" smtClean="0">
              <a:latin typeface="Arial" pitchFamily="34" charset="0"/>
              <a:cs typeface="Arial" pitchFamily="34" charset="0"/>
            </a:endParaRPr>
          </a:p>
          <a:p>
            <a:endParaRPr lang="en-US"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87</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4175184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10972800" cy="1143000"/>
          </a:xfrm>
        </p:spPr>
        <p:txBody>
          <a:bodyPr/>
          <a:lstStyle/>
          <a:p>
            <a:r>
              <a:rPr lang="en-US" dirty="0" smtClean="0">
                <a:latin typeface="Arial" pitchFamily="34" charset="0"/>
                <a:cs typeface="Arial" pitchFamily="34" charset="0"/>
              </a:rPr>
              <a:t>Map Reduce Example</a:t>
            </a:r>
            <a:endParaRPr lang="en-US" dirty="0">
              <a:latin typeface="Arial" pitchFamily="34" charset="0"/>
              <a:cs typeface="Arial" pitchFamily="34" charset="0"/>
            </a:endParaRPr>
          </a:p>
        </p:txBody>
      </p:sp>
      <p:pic>
        <p:nvPicPr>
          <p:cNvPr id="45058" name="Picture 2" descr="Image result for java map reduce example"/>
          <p:cNvPicPr>
            <a:picLocks noGrp="1" noChangeAspect="1" noChangeArrowheads="1"/>
          </p:cNvPicPr>
          <p:nvPr>
            <p:ph idx="1"/>
          </p:nvPr>
        </p:nvPicPr>
        <p:blipFill>
          <a:blip r:embed="rId2"/>
          <a:srcRect/>
          <a:stretch>
            <a:fillRect/>
          </a:stretch>
        </p:blipFill>
        <p:spPr bwMode="auto">
          <a:xfrm>
            <a:off x="1219200" y="1371600"/>
            <a:ext cx="9956800" cy="5029200"/>
          </a:xfrm>
          <a:prstGeom prst="rect">
            <a:avLst/>
          </a:prstGeom>
          <a:noFill/>
        </p:spPr>
      </p:pic>
      <p:sp>
        <p:nvSpPr>
          <p:cNvPr id="4" name="Slide Number Placeholder 3"/>
          <p:cNvSpPr>
            <a:spLocks noGrp="1"/>
          </p:cNvSpPr>
          <p:nvPr>
            <p:ph type="sldNum" sz="quarter" idx="12"/>
          </p:nvPr>
        </p:nvSpPr>
        <p:spPr/>
        <p:txBody>
          <a:bodyPr/>
          <a:lstStyle/>
          <a:p>
            <a:fld id="{6D4302B8-BCB7-4412-85B0-435878ED129B}" type="slidenum">
              <a:rPr lang="en-US" smtClean="0"/>
              <a:pPr/>
              <a:t>88</a:t>
            </a:fld>
            <a:endParaRPr lang="en-US"/>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5" name="Footer Placeholder 4"/>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9566775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a:t>
            </a:r>
            <a:endParaRPr lang="en-US" dirty="0"/>
          </a:p>
        </p:txBody>
      </p:sp>
      <p:sp>
        <p:nvSpPr>
          <p:cNvPr id="4" name="Rectangle 3"/>
          <p:cNvSpPr/>
          <p:nvPr/>
        </p:nvSpPr>
        <p:spPr>
          <a:xfrm>
            <a:off x="3251200" y="1752600"/>
            <a:ext cx="5689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Reduce(intermediate key, list(intermediate value)</a:t>
            </a:r>
          </a:p>
          <a:p>
            <a:pPr algn="ctr"/>
            <a:endParaRPr lang="en-US" dirty="0"/>
          </a:p>
        </p:txBody>
      </p:sp>
      <p:sp>
        <p:nvSpPr>
          <p:cNvPr id="5" name="Rectangle 4"/>
          <p:cNvSpPr/>
          <p:nvPr/>
        </p:nvSpPr>
        <p:spPr>
          <a:xfrm>
            <a:off x="3251200" y="3581400"/>
            <a:ext cx="5689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a:t>
            </a:r>
            <a:r>
              <a:rPr lang="en-US" dirty="0" err="1" smtClean="0"/>
              <a:t>outkey</a:t>
            </a:r>
            <a:r>
              <a:rPr lang="en-US" dirty="0" smtClean="0"/>
              <a:t>, out value)</a:t>
            </a:r>
          </a:p>
          <a:p>
            <a:pPr algn="ctr"/>
            <a:endParaRPr lang="en-US" dirty="0"/>
          </a:p>
        </p:txBody>
      </p:sp>
      <p:sp>
        <p:nvSpPr>
          <p:cNvPr id="6" name="Down Arrow 5"/>
          <p:cNvSpPr/>
          <p:nvPr/>
        </p:nvSpPr>
        <p:spPr>
          <a:xfrm>
            <a:off x="6096000" y="2819400"/>
            <a:ext cx="1016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6D4302B8-BCB7-4412-85B0-435878ED129B}" type="slidenum">
              <a:rPr lang="en-US" smtClean="0"/>
              <a:pPr/>
              <a:t>89</a:t>
            </a:fld>
            <a:endParaRPr lang="en-US"/>
          </a:p>
        </p:txBody>
      </p:sp>
      <p:pic>
        <p:nvPicPr>
          <p:cNvPr id="8"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9" name="Footer Placeholder 8"/>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651268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a:xfrm>
            <a:off x="609600" y="0"/>
            <a:ext cx="10972800" cy="838200"/>
          </a:xfrm>
        </p:spPr>
        <p:txBody>
          <a:bodyPr/>
          <a:lstStyle/>
          <a:p>
            <a:pPr algn="ctr" eaLnBrk="1" hangingPunct="1"/>
            <a:r>
              <a:rPr lang="en-US" sz="3200" dirty="0" smtClean="0">
                <a:latin typeface="Arial" charset="0"/>
                <a:cs typeface="Arial" charset="0"/>
              </a:rPr>
              <a:t>Hadoop</a:t>
            </a:r>
          </a:p>
        </p:txBody>
      </p:sp>
      <p:sp>
        <p:nvSpPr>
          <p:cNvPr id="5123" name="Content Placeholder 4"/>
          <p:cNvSpPr>
            <a:spLocks noGrp="1"/>
          </p:cNvSpPr>
          <p:nvPr>
            <p:ph idx="1"/>
          </p:nvPr>
        </p:nvSpPr>
        <p:spPr>
          <a:xfrm>
            <a:off x="304800" y="914400"/>
            <a:ext cx="11582400" cy="5715000"/>
          </a:xfrm>
        </p:spPr>
        <p:txBody>
          <a:bodyPr>
            <a:normAutofit/>
          </a:bodyPr>
          <a:lstStyle/>
          <a:p>
            <a:pPr eaLnBrk="1" hangingPunct="1">
              <a:lnSpc>
                <a:spcPct val="150000"/>
              </a:lnSpc>
              <a:spcBef>
                <a:spcPts val="1200"/>
              </a:spcBef>
              <a:buFont typeface="Wingdings" pitchFamily="2" charset="2"/>
              <a:buChar char="§"/>
            </a:pPr>
            <a:r>
              <a:rPr lang="en-US" sz="2400" dirty="0" smtClean="0">
                <a:latin typeface="Arial" charset="0"/>
                <a:cs typeface="Arial" charset="0"/>
              </a:rPr>
              <a:t>The most well-known technology used for Big Data is Hadoop.</a:t>
            </a:r>
          </a:p>
          <a:p>
            <a:pPr eaLnBrk="1" hangingPunct="1">
              <a:lnSpc>
                <a:spcPct val="150000"/>
              </a:lnSpc>
              <a:spcBef>
                <a:spcPts val="1200"/>
              </a:spcBef>
              <a:buFont typeface="Wingdings" pitchFamily="2" charset="2"/>
              <a:buChar char="§"/>
            </a:pPr>
            <a:r>
              <a:rPr lang="en-US" sz="2400" dirty="0" smtClean="0">
                <a:latin typeface="Arial" charset="0"/>
                <a:cs typeface="Arial" charset="0"/>
              </a:rPr>
              <a:t> Hadoop is a software framework for distributed processing of large datasets across large clusters of computers.</a:t>
            </a:r>
          </a:p>
          <a:p>
            <a:pPr eaLnBrk="1" hangingPunct="1">
              <a:lnSpc>
                <a:spcPct val="150000"/>
              </a:lnSpc>
              <a:spcBef>
                <a:spcPts val="1200"/>
              </a:spcBef>
              <a:buFont typeface="Wingdings" pitchFamily="2" charset="2"/>
              <a:buChar char="§"/>
            </a:pPr>
            <a:r>
              <a:rPr lang="en-US" sz="2400" dirty="0" smtClean="0">
                <a:latin typeface="Arial" charset="0"/>
                <a:cs typeface="Arial" charset="0"/>
              </a:rPr>
              <a:t>Hadoop is open-source implementation for Google </a:t>
            </a:r>
            <a:r>
              <a:rPr lang="en-US" sz="2400" dirty="0" err="1" smtClean="0">
                <a:latin typeface="Arial" charset="0"/>
                <a:cs typeface="Arial" charset="0"/>
              </a:rPr>
              <a:t>MapReduce</a:t>
            </a:r>
            <a:r>
              <a:rPr lang="en-US" sz="2400" dirty="0" smtClean="0">
                <a:latin typeface="Arial" charset="0"/>
                <a:cs typeface="Arial" charset="0"/>
              </a:rPr>
              <a:t>.</a:t>
            </a:r>
          </a:p>
          <a:p>
            <a:pPr eaLnBrk="1" hangingPunct="1">
              <a:lnSpc>
                <a:spcPct val="150000"/>
              </a:lnSpc>
              <a:spcBef>
                <a:spcPts val="1200"/>
              </a:spcBef>
              <a:buFont typeface="Wingdings" pitchFamily="2" charset="2"/>
              <a:buChar char="§"/>
            </a:pPr>
            <a:r>
              <a:rPr lang="en-US" sz="2400" dirty="0" smtClean="0">
                <a:latin typeface="Arial" charset="0"/>
                <a:cs typeface="Arial" charset="0"/>
              </a:rPr>
              <a:t>Hadoop is based on a simple programming model called </a:t>
            </a:r>
            <a:r>
              <a:rPr lang="en-US" sz="2400" dirty="0" err="1" smtClean="0">
                <a:latin typeface="Arial" charset="0"/>
                <a:cs typeface="Arial" charset="0"/>
              </a:rPr>
              <a:t>MapReduce</a:t>
            </a:r>
            <a:r>
              <a:rPr lang="en-US" sz="2400" dirty="0" smtClean="0">
                <a:latin typeface="Arial" charset="0"/>
                <a:cs typeface="Arial" charset="0"/>
              </a:rPr>
              <a:t>. </a:t>
            </a:r>
          </a:p>
          <a:p>
            <a:pPr eaLnBrk="1" hangingPunct="1">
              <a:lnSpc>
                <a:spcPct val="150000"/>
              </a:lnSpc>
              <a:spcBef>
                <a:spcPts val="1200"/>
              </a:spcBef>
              <a:buFont typeface="Wingdings" pitchFamily="2" charset="2"/>
              <a:buChar char="§"/>
            </a:pPr>
            <a:r>
              <a:rPr lang="en-US" sz="2400" dirty="0" smtClean="0">
                <a:latin typeface="Arial" charset="0"/>
                <a:cs typeface="Arial" charset="0"/>
              </a:rPr>
              <a:t>Hadoop has won Terabyte Sort Benchmark. </a:t>
            </a:r>
          </a:p>
          <a:p>
            <a:pPr lvl="1" eaLnBrk="1" hangingPunct="1">
              <a:lnSpc>
                <a:spcPct val="150000"/>
              </a:lnSpc>
              <a:spcBef>
                <a:spcPts val="1200"/>
              </a:spcBef>
              <a:buFont typeface="Wingdings" pitchFamily="2" charset="2"/>
              <a:buChar char="§"/>
            </a:pPr>
            <a:r>
              <a:rPr lang="en-US" dirty="0" smtClean="0">
                <a:latin typeface="Arial" charset="0"/>
                <a:cs typeface="Arial" charset="0"/>
              </a:rPr>
              <a:t>One of Yahoo's Hadoop clusters sorted 1 terabyte of data in 209 seconds.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595257"/>
            <a:ext cx="1262743" cy="1262743"/>
          </a:xfrm>
          <a:prstGeom prst="rect">
            <a:avLst/>
          </a:prstGeom>
        </p:spPr>
      </p:pic>
      <p:sp>
        <p:nvSpPr>
          <p:cNvPr id="2" name="Footer Placeholder 1"/>
          <p:cNvSpPr>
            <a:spLocks noGrp="1"/>
          </p:cNvSpPr>
          <p:nvPr>
            <p:ph type="ftr" sz="quarter" idx="11"/>
          </p:nvPr>
        </p:nvSpPr>
        <p:spPr/>
        <p:txBody>
          <a:bodyPr/>
          <a:lstStyle/>
          <a:p>
            <a:r>
              <a:rPr lang="en-IN" smtClean="0"/>
              <a:t>Unit-IV-Hadoop</a:t>
            </a:r>
            <a:endParaRPr lang="en-IN" dirty="0"/>
          </a:p>
        </p:txBody>
      </p:sp>
      <p:sp>
        <p:nvSpPr>
          <p:cNvPr id="3" name="Slide Number Placeholder 2"/>
          <p:cNvSpPr>
            <a:spLocks noGrp="1"/>
          </p:cNvSpPr>
          <p:nvPr>
            <p:ph type="sldNum" sz="quarter" idx="12"/>
          </p:nvPr>
        </p:nvSpPr>
        <p:spPr/>
        <p:txBody>
          <a:bodyPr/>
          <a:lstStyle/>
          <a:p>
            <a:fld id="{236A2DA2-38D1-4472-B02D-8498B342C0EB}" type="slidenum">
              <a:rPr lang="en-IN" smtClean="0"/>
              <a:pPr/>
              <a:t>9</a:t>
            </a:fld>
            <a:endParaRPr lang="en-IN" dirty="0"/>
          </a:p>
        </p:txBody>
      </p:sp>
    </p:spTree>
    <p:extLst>
      <p:ext uri="{BB962C8B-B14F-4D97-AF65-F5344CB8AC3E}">
        <p14:creationId xmlns:p14="http://schemas.microsoft.com/office/powerpoint/2010/main" val="21549966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Reduce</a:t>
            </a:r>
            <a:endParaRPr lang="en-US" dirty="0">
              <a:latin typeface="Arial" pitchFamily="34" charset="0"/>
              <a:cs typeface="Arial" pitchFamily="34" charset="0"/>
            </a:endParaRPr>
          </a:p>
        </p:txBody>
      </p:sp>
      <p:sp>
        <p:nvSpPr>
          <p:cNvPr id="3" name="Content Placeholder 2"/>
          <p:cNvSpPr>
            <a:spLocks noGrp="1"/>
          </p:cNvSpPr>
          <p:nvPr>
            <p:ph idx="1"/>
          </p:nvPr>
        </p:nvSpPr>
        <p:spPr>
          <a:xfrm>
            <a:off x="711200" y="1295400"/>
            <a:ext cx="10972800" cy="4525963"/>
          </a:xfrm>
        </p:spPr>
        <p:txBody>
          <a:bodyPr>
            <a:normAutofit/>
          </a:bodyPr>
          <a:lstStyle/>
          <a:p>
            <a:pPr>
              <a:spcBef>
                <a:spcPts val="1800"/>
              </a:spcBef>
            </a:pPr>
            <a:r>
              <a:rPr lang="en-US" sz="2400" dirty="0" smtClean="0">
                <a:latin typeface="Arial" pitchFamily="34" charset="0"/>
                <a:cs typeface="Arial" pitchFamily="34" charset="0"/>
              </a:rPr>
              <a:t>Reduce function processes intermediate values for particular key generated by map function and generates the output</a:t>
            </a:r>
          </a:p>
          <a:p>
            <a:pPr>
              <a:spcBef>
                <a:spcPts val="1800"/>
              </a:spcBef>
            </a:pPr>
            <a:r>
              <a:rPr lang="en-US" sz="2400" dirty="0" smtClean="0">
                <a:latin typeface="Arial" pitchFamily="34" charset="0"/>
                <a:cs typeface="Arial" pitchFamily="34" charset="0"/>
              </a:rPr>
              <a:t>One to one mapping between keys and reducers</a:t>
            </a:r>
          </a:p>
          <a:p>
            <a:pPr>
              <a:spcBef>
                <a:spcPts val="1800"/>
              </a:spcBef>
            </a:pPr>
            <a:r>
              <a:rPr lang="en-US" sz="2400" dirty="0" smtClean="0">
                <a:latin typeface="Arial" pitchFamily="34" charset="0"/>
                <a:cs typeface="Arial" pitchFamily="34" charset="0"/>
              </a:rPr>
              <a:t>Several reducers can run in parallel. Independent of each other</a:t>
            </a:r>
          </a:p>
          <a:p>
            <a:pPr>
              <a:spcBef>
                <a:spcPts val="1800"/>
              </a:spcBef>
            </a:pPr>
            <a:r>
              <a:rPr lang="en-US" sz="2400" dirty="0" smtClean="0">
                <a:latin typeface="Arial" pitchFamily="34" charset="0"/>
                <a:cs typeface="Arial" pitchFamily="34" charset="0"/>
              </a:rPr>
              <a:t>No. of reducers decided by the user</a:t>
            </a:r>
          </a:p>
          <a:p>
            <a:pPr>
              <a:spcBef>
                <a:spcPts val="1800"/>
              </a:spcBef>
            </a:pPr>
            <a:r>
              <a:rPr lang="en-US" sz="2400" dirty="0" smtClean="0">
                <a:latin typeface="Arial" pitchFamily="34" charset="0"/>
                <a:cs typeface="Arial" pitchFamily="34" charset="0"/>
              </a:rPr>
              <a:t>Default no. of reducers is 1</a:t>
            </a:r>
          </a:p>
          <a:p>
            <a:pPr>
              <a:spcBef>
                <a:spcPts val="1800"/>
              </a:spcBef>
            </a:pP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90</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42521706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Hadoop Cluster Architecture</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spcBef>
                <a:spcPts val="1800"/>
              </a:spcBef>
            </a:pPr>
            <a:r>
              <a:rPr lang="en-US" sz="2400" dirty="0" smtClean="0">
                <a:solidFill>
                  <a:srgbClr val="FF0000"/>
                </a:solidFill>
                <a:latin typeface="Arial" pitchFamily="34" charset="0"/>
                <a:cs typeface="Arial" pitchFamily="34" charset="0"/>
              </a:rPr>
              <a:t>Cluster: </a:t>
            </a:r>
            <a:r>
              <a:rPr lang="en-US" sz="2400" dirty="0" smtClean="0">
                <a:latin typeface="Arial" pitchFamily="34" charset="0"/>
                <a:cs typeface="Arial" pitchFamily="34" charset="0"/>
              </a:rPr>
              <a:t>Loosely/Tightly connected computers work together as a single system</a:t>
            </a:r>
          </a:p>
          <a:p>
            <a:pPr>
              <a:spcBef>
                <a:spcPts val="1800"/>
              </a:spcBef>
            </a:pPr>
            <a:r>
              <a:rPr lang="en-US" sz="2400" dirty="0" smtClean="0">
                <a:solidFill>
                  <a:srgbClr val="FF0000"/>
                </a:solidFill>
                <a:latin typeface="Arial" pitchFamily="34" charset="0"/>
                <a:cs typeface="Arial" pitchFamily="34" charset="0"/>
              </a:rPr>
              <a:t>Hadoop Cluster</a:t>
            </a:r>
            <a:r>
              <a:rPr lang="en-US" sz="2400" dirty="0" smtClean="0">
                <a:latin typeface="Arial" pitchFamily="34" charset="0"/>
                <a:cs typeface="Arial" pitchFamily="34" charset="0"/>
              </a:rPr>
              <a:t>: Storing &amp; </a:t>
            </a:r>
            <a:r>
              <a:rPr lang="en-US" sz="2400" dirty="0" err="1" smtClean="0">
                <a:latin typeface="Arial" pitchFamily="34" charset="0"/>
                <a:cs typeface="Arial" pitchFamily="34" charset="0"/>
              </a:rPr>
              <a:t>analysing</a:t>
            </a:r>
            <a:r>
              <a:rPr lang="en-US" sz="2400" dirty="0" smtClean="0">
                <a:latin typeface="Arial" pitchFamily="34" charset="0"/>
                <a:cs typeface="Arial" pitchFamily="34" charset="0"/>
              </a:rPr>
              <a:t> large amount of unstructured data in distributed environment</a:t>
            </a:r>
          </a:p>
          <a:p>
            <a:pPr>
              <a:spcBef>
                <a:spcPts val="1800"/>
              </a:spcBef>
            </a:pPr>
            <a:r>
              <a:rPr lang="en-US" sz="2400" dirty="0" smtClean="0">
                <a:latin typeface="Arial" pitchFamily="34" charset="0"/>
                <a:cs typeface="Arial" pitchFamily="34" charset="0"/>
              </a:rPr>
              <a:t>These clusters run on low cost on commodity computers</a:t>
            </a:r>
          </a:p>
          <a:p>
            <a:pPr>
              <a:spcBef>
                <a:spcPts val="1800"/>
              </a:spcBef>
            </a:pPr>
            <a:endParaRPr lang="en-US" sz="2400" dirty="0" smtClean="0">
              <a:latin typeface="Arial" pitchFamily="34" charset="0"/>
              <a:cs typeface="Arial" pitchFamily="34" charset="0"/>
            </a:endParaRPr>
          </a:p>
          <a:p>
            <a:pPr>
              <a:spcBef>
                <a:spcPts val="1800"/>
              </a:spcBef>
            </a:pP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91</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4306320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Hadoop Cluster architecture</a:t>
            </a:r>
            <a:endParaRPr lang="en-US" dirty="0">
              <a:latin typeface="Arial" pitchFamily="34" charset="0"/>
              <a:cs typeface="Arial" pitchFamily="34" charset="0"/>
            </a:endParaRPr>
          </a:p>
        </p:txBody>
      </p:sp>
      <p:pic>
        <p:nvPicPr>
          <p:cNvPr id="49154" name="Picture 2"/>
          <p:cNvPicPr>
            <a:picLocks noGrp="1" noChangeAspect="1" noChangeArrowheads="1"/>
          </p:cNvPicPr>
          <p:nvPr>
            <p:ph idx="1"/>
          </p:nvPr>
        </p:nvPicPr>
        <p:blipFill>
          <a:blip r:embed="rId2"/>
          <a:srcRect/>
          <a:stretch>
            <a:fillRect/>
          </a:stretch>
        </p:blipFill>
        <p:spPr bwMode="auto">
          <a:xfrm>
            <a:off x="1320801" y="1600201"/>
            <a:ext cx="9347200" cy="452596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6D4302B8-BCB7-4412-85B0-435878ED129B}" type="slidenum">
              <a:rPr lang="en-US" smtClean="0"/>
              <a:pPr/>
              <a:t>92</a:t>
            </a:fld>
            <a:endParaRPr lang="en-US"/>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5" name="Footer Placeholder 4"/>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42751227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Hadoop Cluster architecture- The Real time set up</a:t>
            </a:r>
            <a:endParaRPr lang="en-US"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6D4302B8-BCB7-4412-85B0-435878ED129B}" type="slidenum">
              <a:rPr lang="en-US" smtClean="0"/>
              <a:pPr/>
              <a:t>93</a:t>
            </a:fld>
            <a:endParaRPr lang="en-US"/>
          </a:p>
        </p:txBody>
      </p:sp>
      <p:sp>
        <p:nvSpPr>
          <p:cNvPr id="5" name="Content Placeholder 4"/>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10668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6" name="Footer Placeholder 5"/>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23732832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Hadoop Cluster architecture as Share nothing systems</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spcBef>
                <a:spcPts val="1800"/>
              </a:spcBef>
            </a:pPr>
            <a:r>
              <a:rPr lang="en-US" sz="2400" dirty="0" smtClean="0">
                <a:latin typeface="Arial" pitchFamily="34" charset="0"/>
                <a:cs typeface="Arial" pitchFamily="34" charset="0"/>
              </a:rPr>
              <a:t>Nodes share only the networks that connects them</a:t>
            </a:r>
          </a:p>
          <a:p>
            <a:pPr>
              <a:spcBef>
                <a:spcPts val="1800"/>
              </a:spcBef>
            </a:pPr>
            <a:r>
              <a:rPr lang="en-US" sz="2400" dirty="0" smtClean="0">
                <a:latin typeface="Arial" pitchFamily="34" charset="0"/>
                <a:cs typeface="Arial" pitchFamily="34" charset="0"/>
              </a:rPr>
              <a:t>Large </a:t>
            </a:r>
            <a:r>
              <a:rPr lang="en-US" sz="2400" dirty="0" err="1" smtClean="0">
                <a:latin typeface="Arial" pitchFamily="34" charset="0"/>
                <a:cs typeface="Arial" pitchFamily="34" charset="0"/>
              </a:rPr>
              <a:t>hadoop</a:t>
            </a:r>
            <a:r>
              <a:rPr lang="en-US" sz="2400" dirty="0" smtClean="0">
                <a:latin typeface="Arial" pitchFamily="34" charset="0"/>
                <a:cs typeface="Arial" pitchFamily="34" charset="0"/>
              </a:rPr>
              <a:t> clusters are arranged in several racks</a:t>
            </a:r>
          </a:p>
          <a:p>
            <a:pPr>
              <a:spcBef>
                <a:spcPts val="1800"/>
              </a:spcBef>
            </a:pPr>
            <a:r>
              <a:rPr lang="en-US" sz="2400" dirty="0" smtClean="0">
                <a:latin typeface="Arial" pitchFamily="34" charset="0"/>
                <a:cs typeface="Arial" pitchFamily="34" charset="0"/>
              </a:rPr>
              <a:t>Network traffic between different nodes in the same rack is much more desirable than network traffic across the racks</a:t>
            </a:r>
          </a:p>
          <a:p>
            <a:pPr>
              <a:spcBef>
                <a:spcPts val="1800"/>
              </a:spcBef>
            </a:pPr>
            <a:r>
              <a:rPr lang="en-US" sz="2400" dirty="0" err="1" smtClean="0">
                <a:latin typeface="Arial" pitchFamily="34" charset="0"/>
                <a:cs typeface="Arial" pitchFamily="34" charset="0"/>
              </a:rPr>
              <a:t>Eg</a:t>
            </a:r>
            <a:r>
              <a:rPr lang="en-US" sz="2400" dirty="0" smtClean="0">
                <a:latin typeface="Arial" pitchFamily="34" charset="0"/>
                <a:cs typeface="Arial" pitchFamily="34" charset="0"/>
              </a:rPr>
              <a:t>. Hadoop cluster set up for 4500 nodes</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94</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3097481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405625" y="5029200"/>
            <a:ext cx="9753600" cy="1447800"/>
          </a:xfrm>
        </p:spPr>
        <p:txBody>
          <a:bodyPr>
            <a:normAutofit/>
          </a:bodyPr>
          <a:lstStyle/>
          <a:p>
            <a:r>
              <a:rPr lang="en-US" sz="2400" dirty="0" smtClean="0">
                <a:latin typeface="Arial" pitchFamily="34" charset="0"/>
                <a:cs typeface="Arial" pitchFamily="34" charset="0"/>
              </a:rPr>
              <a:t>In this Hadoop cluster</a:t>
            </a:r>
          </a:p>
          <a:p>
            <a:pPr lvl="1">
              <a:buFont typeface="Wingdings" pitchFamily="2" charset="2"/>
              <a:buChar char="Ø"/>
            </a:pPr>
            <a:r>
              <a:rPr lang="en-US" sz="2400" dirty="0" smtClean="0">
                <a:latin typeface="Arial" pitchFamily="34" charset="0"/>
                <a:cs typeface="Arial" pitchFamily="34" charset="0"/>
              </a:rPr>
              <a:t>110 different racks</a:t>
            </a:r>
          </a:p>
          <a:p>
            <a:pPr lvl="1">
              <a:buFont typeface="Wingdings" pitchFamily="2" charset="2"/>
              <a:buChar char="Ø"/>
            </a:pPr>
            <a:r>
              <a:rPr lang="en-US" sz="2400" dirty="0" smtClean="0">
                <a:latin typeface="Arial" pitchFamily="34" charset="0"/>
                <a:cs typeface="Arial" pitchFamily="34" charset="0"/>
              </a:rPr>
              <a:t>Each rack has 40 slave machines</a:t>
            </a:r>
            <a:endParaRPr lang="en-US" sz="2400" dirty="0">
              <a:latin typeface="Arial" pitchFamily="34" charset="0"/>
              <a:cs typeface="Arial" pitchFamily="34" charset="0"/>
            </a:endParaRPr>
          </a:p>
        </p:txBody>
      </p:sp>
      <p:pic>
        <p:nvPicPr>
          <p:cNvPr id="50178" name="Picture 2"/>
          <p:cNvPicPr>
            <a:picLocks noChangeAspect="1" noChangeArrowheads="1"/>
          </p:cNvPicPr>
          <p:nvPr/>
        </p:nvPicPr>
        <p:blipFill>
          <a:blip r:embed="rId2"/>
          <a:srcRect/>
          <a:stretch>
            <a:fillRect/>
          </a:stretch>
        </p:blipFill>
        <p:spPr bwMode="auto">
          <a:xfrm>
            <a:off x="0" y="381000"/>
            <a:ext cx="11582400" cy="4495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6D4302B8-BCB7-4412-85B0-435878ED129B}" type="slidenum">
              <a:rPr lang="en-US" smtClean="0"/>
              <a:pPr/>
              <a:t>95</a:t>
            </a:fld>
            <a:endParaRPr lang="en-US"/>
          </a:p>
        </p:txBody>
      </p:sp>
      <p:pic>
        <p:nvPicPr>
          <p:cNvPr id="7"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6" name="Footer Placeholder 5"/>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3323596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normAutofit fontScale="90000"/>
          </a:bodyPr>
          <a:lstStyle/>
          <a:p>
            <a:pPr algn="ctr"/>
            <a:r>
              <a:rPr lang="en-US" dirty="0" smtClean="0">
                <a:latin typeface="Arial" pitchFamily="34" charset="0"/>
                <a:cs typeface="Arial" pitchFamily="34" charset="0"/>
              </a:rPr>
              <a:t>Rack Description</a:t>
            </a:r>
            <a:endParaRPr lang="en-US" dirty="0">
              <a:latin typeface="Arial" pitchFamily="34" charset="0"/>
              <a:cs typeface="Arial" pitchFamily="34" charset="0"/>
            </a:endParaRPr>
          </a:p>
        </p:txBody>
      </p:sp>
      <p:sp>
        <p:nvSpPr>
          <p:cNvPr id="3" name="Content Placeholder 2"/>
          <p:cNvSpPr>
            <a:spLocks noGrp="1"/>
          </p:cNvSpPr>
          <p:nvPr>
            <p:ph idx="1"/>
          </p:nvPr>
        </p:nvSpPr>
        <p:spPr>
          <a:xfrm>
            <a:off x="609600" y="914401"/>
            <a:ext cx="10972800" cy="5211763"/>
          </a:xfrm>
        </p:spPr>
        <p:txBody>
          <a:bodyPr>
            <a:normAutofit/>
          </a:bodyPr>
          <a:lstStyle/>
          <a:p>
            <a:pPr>
              <a:spcBef>
                <a:spcPts val="1800"/>
              </a:spcBef>
            </a:pPr>
            <a:r>
              <a:rPr lang="en-US" sz="2400" dirty="0" smtClean="0">
                <a:latin typeface="Arial" pitchFamily="34" charset="0"/>
                <a:cs typeface="Arial" pitchFamily="34" charset="0"/>
              </a:rPr>
              <a:t>At the top of each rack there is a rack switch</a:t>
            </a:r>
          </a:p>
          <a:p>
            <a:pPr>
              <a:spcBef>
                <a:spcPts val="1800"/>
              </a:spcBef>
            </a:pPr>
            <a:r>
              <a:rPr lang="en-US" sz="2400" dirty="0" smtClean="0">
                <a:latin typeface="Arial" pitchFamily="34" charset="0"/>
                <a:cs typeface="Arial" pitchFamily="34" charset="0"/>
              </a:rPr>
              <a:t>Each slave machine has cables coming out from both the ends</a:t>
            </a:r>
          </a:p>
          <a:p>
            <a:pPr>
              <a:spcBef>
                <a:spcPts val="1800"/>
              </a:spcBef>
            </a:pPr>
            <a:r>
              <a:rPr lang="en-US" sz="2400" dirty="0" smtClean="0">
                <a:latin typeface="Arial" pitchFamily="34" charset="0"/>
                <a:cs typeface="Arial" pitchFamily="34" charset="0"/>
              </a:rPr>
              <a:t>Cables are connected to rack switch at the top which means that top rack switch will have around 80 ports</a:t>
            </a:r>
          </a:p>
          <a:p>
            <a:pPr>
              <a:spcBef>
                <a:spcPts val="1800"/>
              </a:spcBef>
            </a:pPr>
            <a:r>
              <a:rPr lang="en-US" sz="2400" dirty="0" smtClean="0">
                <a:latin typeface="Arial" pitchFamily="34" charset="0"/>
                <a:cs typeface="Arial" pitchFamily="34" charset="0"/>
              </a:rPr>
              <a:t>There are global 8 core switches</a:t>
            </a:r>
          </a:p>
          <a:p>
            <a:pPr>
              <a:spcBef>
                <a:spcPts val="1800"/>
              </a:spcBef>
            </a:pPr>
            <a:r>
              <a:rPr lang="en-US" sz="2400" dirty="0" smtClean="0">
                <a:latin typeface="Arial" pitchFamily="34" charset="0"/>
                <a:cs typeface="Arial" pitchFamily="34" charset="0"/>
              </a:rPr>
              <a:t>The rack which has uplinks connected to core switches and hence connecting all other racks with uniform bandwidth forming the cluster</a:t>
            </a:r>
            <a:endParaRPr lang="en-US" sz="2400" dirty="0">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6D4302B8-BCB7-4412-85B0-435878ED129B}" type="slidenum">
              <a:rPr lang="en-US" smtClean="0"/>
              <a:pPr/>
              <a:t>96</a:t>
            </a:fld>
            <a:endParaRPr lang="en-US"/>
          </a:p>
        </p:txBody>
      </p:sp>
      <p:pic>
        <p:nvPicPr>
          <p:cNvPr id="6"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7" name="Footer Placeholder 6"/>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15616457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a:bodyPr>
          <a:lstStyle/>
          <a:p>
            <a:pPr>
              <a:spcBef>
                <a:spcPts val="1800"/>
              </a:spcBef>
            </a:pPr>
            <a:r>
              <a:rPr lang="en-US" sz="2400" dirty="0" smtClean="0">
                <a:latin typeface="Arial" pitchFamily="34" charset="0"/>
                <a:cs typeface="Arial" pitchFamily="34" charset="0"/>
              </a:rPr>
              <a:t>In the cluster, few machines act as </a:t>
            </a:r>
            <a:r>
              <a:rPr lang="en-US" sz="2400" dirty="0" err="1" smtClean="0">
                <a:latin typeface="Arial" pitchFamily="34" charset="0"/>
                <a:cs typeface="Arial" pitchFamily="34" charset="0"/>
              </a:rPr>
              <a:t>namenodes</a:t>
            </a:r>
            <a:r>
              <a:rPr lang="en-US" sz="2400" dirty="0" smtClean="0">
                <a:latin typeface="Arial" pitchFamily="34" charset="0"/>
                <a:cs typeface="Arial" pitchFamily="34" charset="0"/>
              </a:rPr>
              <a:t> and </a:t>
            </a:r>
            <a:r>
              <a:rPr lang="en-US" sz="2400" dirty="0" err="1" smtClean="0">
                <a:latin typeface="Arial" pitchFamily="34" charset="0"/>
                <a:cs typeface="Arial" pitchFamily="34" charset="0"/>
              </a:rPr>
              <a:t>JobTracker</a:t>
            </a:r>
            <a:endParaRPr lang="en-US" sz="2400" dirty="0" smtClean="0">
              <a:latin typeface="Arial" pitchFamily="34" charset="0"/>
              <a:cs typeface="Arial" pitchFamily="34" charset="0"/>
            </a:endParaRPr>
          </a:p>
          <a:p>
            <a:pPr>
              <a:spcBef>
                <a:spcPts val="1800"/>
              </a:spcBef>
            </a:pPr>
            <a:r>
              <a:rPr lang="en-US" sz="2400" dirty="0" smtClean="0">
                <a:latin typeface="Arial" pitchFamily="34" charset="0"/>
                <a:cs typeface="Arial" pitchFamily="34" charset="0"/>
              </a:rPr>
              <a:t>They are referred to as Masters</a:t>
            </a:r>
          </a:p>
          <a:p>
            <a:pPr>
              <a:spcBef>
                <a:spcPts val="1800"/>
              </a:spcBef>
            </a:pPr>
            <a:r>
              <a:rPr lang="en-US" sz="2400" dirty="0" smtClean="0">
                <a:latin typeface="Arial" pitchFamily="34" charset="0"/>
                <a:cs typeface="Arial" pitchFamily="34" charset="0"/>
              </a:rPr>
              <a:t>Masters have different configuration for more DRAM and CPU and less storage</a:t>
            </a:r>
          </a:p>
          <a:p>
            <a:pPr>
              <a:spcBef>
                <a:spcPts val="1800"/>
              </a:spcBef>
            </a:pPr>
            <a:r>
              <a:rPr lang="en-US" sz="2400" dirty="0" smtClean="0">
                <a:latin typeface="Arial" pitchFamily="34" charset="0"/>
                <a:cs typeface="Arial" pitchFamily="34" charset="0"/>
              </a:rPr>
              <a:t>The majority of machine acts as data node and Task trackers are referred as slaves</a:t>
            </a:r>
          </a:p>
          <a:p>
            <a:pPr>
              <a:spcBef>
                <a:spcPts val="1800"/>
              </a:spcBef>
            </a:pPr>
            <a:r>
              <a:rPr lang="en-US" sz="2400" dirty="0" smtClean="0">
                <a:latin typeface="Arial" pitchFamily="34" charset="0"/>
                <a:cs typeface="Arial" pitchFamily="34" charset="0"/>
              </a:rPr>
              <a:t>These slave nodes have lots of local disk storage and moderate amounts of DRAM and CPU</a:t>
            </a:r>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6D4302B8-BCB7-4412-85B0-435878ED129B}" type="slidenum">
              <a:rPr lang="en-US" smtClean="0"/>
              <a:pPr/>
              <a:t>97</a:t>
            </a:fld>
            <a:endParaRPr lang="en-US"/>
          </a:p>
        </p:txBody>
      </p:sp>
      <p:pic>
        <p:nvPicPr>
          <p:cNvPr id="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847443"/>
            <a:ext cx="1315961" cy="1010557"/>
          </a:xfrm>
          <a:prstGeom prst="rect">
            <a:avLst/>
          </a:prstGeom>
        </p:spPr>
      </p:pic>
      <p:sp>
        <p:nvSpPr>
          <p:cNvPr id="6" name="Footer Placeholder 5"/>
          <p:cNvSpPr>
            <a:spLocks noGrp="1"/>
          </p:cNvSpPr>
          <p:nvPr>
            <p:ph type="ftr" sz="quarter" idx="11"/>
          </p:nvPr>
        </p:nvSpPr>
        <p:spPr/>
        <p:txBody>
          <a:bodyPr/>
          <a:lstStyle/>
          <a:p>
            <a:r>
              <a:rPr lang="en-IN" smtClean="0"/>
              <a:t>Unit-IV-Hadoop</a:t>
            </a:r>
            <a:endParaRPr lang="en-IN" dirty="0"/>
          </a:p>
        </p:txBody>
      </p:sp>
    </p:spTree>
    <p:extLst>
      <p:ext uri="{BB962C8B-B14F-4D97-AF65-F5344CB8AC3E}">
        <p14:creationId xmlns:p14="http://schemas.microsoft.com/office/powerpoint/2010/main" val="41727922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latin typeface="Arial" pitchFamily="34" charset="0"/>
                <a:cs typeface="Arial" pitchFamily="34" charset="0"/>
              </a:rPr>
              <a:t>NameNode</a:t>
            </a:r>
            <a:r>
              <a:rPr lang="en-US" dirty="0">
                <a:latin typeface="Arial" pitchFamily="34" charset="0"/>
                <a:cs typeface="Arial" pitchFamily="34" charset="0"/>
              </a:rPr>
              <a:t> and </a:t>
            </a:r>
            <a:r>
              <a:rPr lang="en-US" dirty="0" err="1">
                <a:latin typeface="Arial" pitchFamily="34" charset="0"/>
                <a:cs typeface="Arial" pitchFamily="34" charset="0"/>
              </a:rPr>
              <a:t>DataNode</a:t>
            </a:r>
            <a:r>
              <a:rPr lang="en-US" dirty="0">
                <a:latin typeface="Arial" pitchFamily="34" charset="0"/>
                <a:cs typeface="Arial" pitchFamily="34" charset="0"/>
              </a:rPr>
              <a:t> communication</a:t>
            </a:r>
            <a:endParaRPr lang="en-US" dirty="0"/>
          </a:p>
        </p:txBody>
      </p:sp>
      <p:sp>
        <p:nvSpPr>
          <p:cNvPr id="3" name="Content Placeholder 2"/>
          <p:cNvSpPr>
            <a:spLocks noGrp="1"/>
          </p:cNvSpPr>
          <p:nvPr>
            <p:ph idx="1"/>
          </p:nvPr>
        </p:nvSpPr>
        <p:spPr/>
        <p:txBody>
          <a:bodyPr/>
          <a:lstStyle/>
          <a:p>
            <a:r>
              <a:rPr lang="en-US" dirty="0" err="1">
                <a:latin typeface="Arial" pitchFamily="34" charset="0"/>
                <a:cs typeface="Arial" pitchFamily="34" charset="0"/>
              </a:rPr>
              <a:t>NameNode</a:t>
            </a:r>
            <a:r>
              <a:rPr lang="en-US" dirty="0">
                <a:latin typeface="Arial" pitchFamily="34" charset="0"/>
                <a:cs typeface="Arial" pitchFamily="34" charset="0"/>
              </a:rPr>
              <a:t> and </a:t>
            </a:r>
            <a:r>
              <a:rPr lang="en-US" dirty="0" err="1">
                <a:latin typeface="Arial" pitchFamily="34" charset="0"/>
                <a:cs typeface="Arial" pitchFamily="34" charset="0"/>
              </a:rPr>
              <a:t>DataNode</a:t>
            </a:r>
            <a:r>
              <a:rPr lang="en-US" dirty="0">
                <a:latin typeface="Arial" pitchFamily="34" charset="0"/>
                <a:cs typeface="Arial" pitchFamily="34" charset="0"/>
              </a:rPr>
              <a:t> communication: </a:t>
            </a:r>
            <a:r>
              <a:rPr lang="en-US" i="1" dirty="0">
                <a:latin typeface="Arial" pitchFamily="34" charset="0"/>
                <a:cs typeface="Arial" pitchFamily="34" charset="0"/>
              </a:rPr>
              <a:t>Heartbeats</a:t>
            </a:r>
            <a:r>
              <a:rPr lang="en-US" sz="3200" i="1" dirty="0">
                <a:latin typeface="Arial" pitchFamily="34" charset="0"/>
                <a:cs typeface="Arial" pitchFamily="34" charset="0"/>
              </a:rPr>
              <a:t>.</a:t>
            </a:r>
            <a:endParaRPr lang="en-US" i="1" dirty="0">
              <a:latin typeface="Arial" pitchFamily="34" charset="0"/>
              <a:cs typeface="Arial" pitchFamily="34" charset="0"/>
            </a:endParaRPr>
          </a:p>
          <a:p>
            <a:endParaRPr lang="en-US" dirty="0">
              <a:latin typeface="Arial" pitchFamily="34" charset="0"/>
              <a:cs typeface="Arial" pitchFamily="34" charset="0"/>
            </a:endParaRPr>
          </a:p>
          <a:p>
            <a:r>
              <a:rPr lang="en-US" dirty="0" err="1" smtClean="0">
                <a:latin typeface="Arial" pitchFamily="34" charset="0"/>
                <a:cs typeface="Arial" pitchFamily="34" charset="0"/>
              </a:rPr>
              <a:t>DataNodes</a:t>
            </a:r>
            <a:r>
              <a:rPr lang="en-US" dirty="0" smtClean="0">
                <a:latin typeface="Arial" pitchFamily="34" charset="0"/>
                <a:cs typeface="Arial" pitchFamily="34" charset="0"/>
              </a:rPr>
              <a:t> </a:t>
            </a:r>
            <a:r>
              <a:rPr lang="en-US" dirty="0">
                <a:latin typeface="Arial" pitchFamily="34" charset="0"/>
                <a:cs typeface="Arial" pitchFamily="34" charset="0"/>
              </a:rPr>
              <a:t>send </a:t>
            </a:r>
            <a:r>
              <a:rPr lang="en-US" i="1" dirty="0">
                <a:latin typeface="Arial" pitchFamily="34" charset="0"/>
                <a:cs typeface="Arial" pitchFamily="34" charset="0"/>
              </a:rPr>
              <a:t>heartbeats </a:t>
            </a:r>
            <a:r>
              <a:rPr lang="en-US" dirty="0">
                <a:latin typeface="Arial" pitchFamily="34" charset="0"/>
                <a:cs typeface="Arial" pitchFamily="34" charset="0"/>
              </a:rPr>
              <a:t>to the </a:t>
            </a:r>
            <a:r>
              <a:rPr lang="en-US" dirty="0" err="1">
                <a:latin typeface="Arial" pitchFamily="34" charset="0"/>
                <a:cs typeface="Arial" pitchFamily="34" charset="0"/>
              </a:rPr>
              <a:t>NameNode</a:t>
            </a:r>
            <a:r>
              <a:rPr lang="en-US" dirty="0">
                <a:latin typeface="Arial" pitchFamily="34" charset="0"/>
                <a:cs typeface="Arial" pitchFamily="34" charset="0"/>
              </a:rPr>
              <a:t> to confirm that </a:t>
            </a:r>
            <a:r>
              <a:rPr lang="en-US" b="1" dirty="0">
                <a:latin typeface="Arial" pitchFamily="34" charset="0"/>
                <a:cs typeface="Arial" pitchFamily="34" charset="0"/>
              </a:rPr>
              <a:t>the </a:t>
            </a:r>
            <a:r>
              <a:rPr lang="en-US" b="1" dirty="0" err="1">
                <a:latin typeface="Arial" pitchFamily="34" charset="0"/>
                <a:cs typeface="Arial" pitchFamily="34" charset="0"/>
              </a:rPr>
              <a:t>DataNode</a:t>
            </a:r>
            <a:r>
              <a:rPr lang="en-US" b="1" dirty="0">
                <a:latin typeface="Arial" pitchFamily="34" charset="0"/>
                <a:cs typeface="Arial" pitchFamily="34" charset="0"/>
              </a:rPr>
              <a:t> is operating</a:t>
            </a:r>
            <a:r>
              <a:rPr lang="en-US" dirty="0">
                <a:latin typeface="Arial" pitchFamily="34" charset="0"/>
                <a:cs typeface="Arial" pitchFamily="34" charset="0"/>
              </a:rPr>
              <a:t> and </a:t>
            </a:r>
            <a:r>
              <a:rPr lang="en-US" b="1" dirty="0">
                <a:latin typeface="Arial" pitchFamily="34" charset="0"/>
                <a:cs typeface="Arial" pitchFamily="34" charset="0"/>
              </a:rPr>
              <a:t>the block replicas it hosts are available. </a:t>
            </a:r>
          </a:p>
          <a:p>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98</a:t>
            </a:fld>
            <a:endParaRPr lang="en-IN" dirty="0"/>
          </a:p>
        </p:txBody>
      </p:sp>
    </p:spTree>
    <p:extLst>
      <p:ext uri="{BB962C8B-B14F-4D97-AF65-F5344CB8AC3E}">
        <p14:creationId xmlns:p14="http://schemas.microsoft.com/office/powerpoint/2010/main" val="21474739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Unit-IV-Hadoop</a:t>
            </a:r>
            <a:endParaRPr lang="en-IN" dirty="0"/>
          </a:p>
        </p:txBody>
      </p:sp>
      <p:sp>
        <p:nvSpPr>
          <p:cNvPr id="5" name="Slide Number Placeholder 4"/>
          <p:cNvSpPr>
            <a:spLocks noGrp="1"/>
          </p:cNvSpPr>
          <p:nvPr>
            <p:ph type="sldNum" sz="quarter" idx="12"/>
          </p:nvPr>
        </p:nvSpPr>
        <p:spPr/>
        <p:txBody>
          <a:bodyPr/>
          <a:lstStyle/>
          <a:p>
            <a:fld id="{236A2DA2-38D1-4472-B02D-8498B342C0EB}" type="slidenum">
              <a:rPr lang="en-IN" smtClean="0"/>
              <a:pPr/>
              <a:t>99</a:t>
            </a:fld>
            <a:endParaRPr lang="en-IN" dirty="0"/>
          </a:p>
        </p:txBody>
      </p:sp>
      <p:pic>
        <p:nvPicPr>
          <p:cNvPr id="6"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60740" y="722540"/>
            <a:ext cx="8177767" cy="5097690"/>
          </a:xfrm>
        </p:spPr>
      </p:pic>
    </p:spTree>
    <p:extLst>
      <p:ext uri="{BB962C8B-B14F-4D97-AF65-F5344CB8AC3E}">
        <p14:creationId xmlns:p14="http://schemas.microsoft.com/office/powerpoint/2010/main" val="2302091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3690</TotalTime>
  <Words>4206</Words>
  <Application>Microsoft Office PowerPoint</Application>
  <PresentationFormat>Custom</PresentationFormat>
  <Paragraphs>808</Paragraphs>
  <Slides>112</Slides>
  <Notes>0</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Office Theme</vt:lpstr>
      <vt:lpstr>UNIT 4 HADOOP  </vt:lpstr>
      <vt:lpstr>One pass computation</vt:lpstr>
      <vt:lpstr>Introduction to Apache Hadoop</vt:lpstr>
      <vt:lpstr>What is Hadoop?</vt:lpstr>
      <vt:lpstr>Hadoop and databases</vt:lpstr>
      <vt:lpstr>Hadoop and databases</vt:lpstr>
      <vt:lpstr>Data Center architecture without Hadoop</vt:lpstr>
      <vt:lpstr>Adding Hadoop to the Mix</vt:lpstr>
      <vt:lpstr>Hadoop</vt:lpstr>
      <vt:lpstr>Hadoop – The Various Forms Today</vt:lpstr>
      <vt:lpstr>Why Hadoop?</vt:lpstr>
      <vt:lpstr>Why Hadoop?</vt:lpstr>
      <vt:lpstr>How does Hadoop help?</vt:lpstr>
      <vt:lpstr>How does Hadoop help?</vt:lpstr>
      <vt:lpstr>Contn…</vt:lpstr>
      <vt:lpstr>Contn…</vt:lpstr>
      <vt:lpstr>Contn…</vt:lpstr>
      <vt:lpstr>Contn…</vt:lpstr>
      <vt:lpstr>Contn…</vt:lpstr>
      <vt:lpstr>Contn…</vt:lpstr>
      <vt:lpstr>Hadoop Infrastructure</vt:lpstr>
      <vt:lpstr>How Data Model is Different?</vt:lpstr>
      <vt:lpstr>PowerPoint Presentation</vt:lpstr>
      <vt:lpstr>How Computing Model is Different?</vt:lpstr>
      <vt:lpstr>Hadoop: </vt:lpstr>
      <vt:lpstr>Key Benefits</vt:lpstr>
      <vt:lpstr>Hadoop Framework</vt:lpstr>
      <vt:lpstr>The Apache framework is composed of the following components:</vt:lpstr>
      <vt:lpstr>The Apache framework is composed of the following components:</vt:lpstr>
      <vt:lpstr>YARN (Yet Another Resource Negotiator)</vt:lpstr>
      <vt:lpstr>Hadoop </vt:lpstr>
      <vt:lpstr>Hadoop 1.x Core Components</vt:lpstr>
      <vt:lpstr>Components of Hadoop</vt:lpstr>
      <vt:lpstr>Job Tracker</vt:lpstr>
      <vt:lpstr>Task Tracker</vt:lpstr>
      <vt:lpstr>Key Benefits</vt:lpstr>
      <vt:lpstr>Flexibility:Complex data processing</vt:lpstr>
      <vt:lpstr>Flexibility: Complex data processing</vt:lpstr>
      <vt:lpstr>Java Map reduce</vt:lpstr>
      <vt:lpstr>Streaming Map Reduce</vt:lpstr>
      <vt:lpstr>Pig Latin</vt:lpstr>
      <vt:lpstr>Hive</vt:lpstr>
      <vt:lpstr>Oozie</vt:lpstr>
      <vt:lpstr>Hadoop Ecosystem</vt:lpstr>
      <vt:lpstr>Hadoop Framework</vt:lpstr>
      <vt:lpstr>Hadoop Distributed File System-HDFS</vt:lpstr>
      <vt:lpstr>Hadoop Distributed File System-HDFS</vt:lpstr>
      <vt:lpstr>Hadoop Distributed File System-HDFS</vt:lpstr>
      <vt:lpstr>Hadoop Distributed File System-HDFS</vt:lpstr>
      <vt:lpstr>Hadoop Distributed File System-HDFS</vt:lpstr>
      <vt:lpstr>Ex:Wordcount</vt:lpstr>
      <vt:lpstr>Namenode</vt:lpstr>
      <vt:lpstr>Namenode as book Keeper of HDFS</vt:lpstr>
      <vt:lpstr>Name node - Drawback</vt:lpstr>
      <vt:lpstr>Data Nodes</vt:lpstr>
      <vt:lpstr>Data Nodes</vt:lpstr>
      <vt:lpstr>Data Replication</vt:lpstr>
      <vt:lpstr>Data Replication</vt:lpstr>
      <vt:lpstr>Data Replication</vt:lpstr>
      <vt:lpstr>Heartbeat and Block report of data nodes</vt:lpstr>
      <vt:lpstr>PowerPoint Presentation</vt:lpstr>
      <vt:lpstr>Data Replication</vt:lpstr>
      <vt:lpstr>Data Replication</vt:lpstr>
      <vt:lpstr>PowerPoint Presentation</vt:lpstr>
      <vt:lpstr>Replication factor &gt;3</vt:lpstr>
      <vt:lpstr>Datanodes and Namenodes</vt:lpstr>
      <vt:lpstr>Secondary Name Node(SNN)</vt:lpstr>
      <vt:lpstr>Secondary Name Node(SNN)</vt:lpstr>
      <vt:lpstr>Job Tracker</vt:lpstr>
      <vt:lpstr>Task Tracker</vt:lpstr>
      <vt:lpstr>Task Tracker</vt:lpstr>
      <vt:lpstr>PowerPoint Presentation</vt:lpstr>
      <vt:lpstr>PowerPoint Presentation</vt:lpstr>
      <vt:lpstr>HDFS Files and Blocks</vt:lpstr>
      <vt:lpstr>HDFS</vt:lpstr>
      <vt:lpstr>HDFS</vt:lpstr>
      <vt:lpstr>HDFS Files and Blocks</vt:lpstr>
      <vt:lpstr>Data Loading techniques </vt:lpstr>
      <vt:lpstr>HDFS READS</vt:lpstr>
      <vt:lpstr>HDFS Writes</vt:lpstr>
      <vt:lpstr>Map Reduce</vt:lpstr>
      <vt:lpstr>Typical Large Data Problem</vt:lpstr>
      <vt:lpstr>Map Reduce model</vt:lpstr>
      <vt:lpstr>MapReduce functions</vt:lpstr>
      <vt:lpstr>PowerPoint Presentation</vt:lpstr>
      <vt:lpstr>Map Input</vt:lpstr>
      <vt:lpstr>Map</vt:lpstr>
      <vt:lpstr>Map Reduce Example</vt:lpstr>
      <vt:lpstr>Reduce</vt:lpstr>
      <vt:lpstr>Reduce</vt:lpstr>
      <vt:lpstr>Hadoop Cluster Architecture</vt:lpstr>
      <vt:lpstr>Hadoop Cluster architecture</vt:lpstr>
      <vt:lpstr>Hadoop Cluster architecture- The Real time set up</vt:lpstr>
      <vt:lpstr>Hadoop Cluster architecture as Share nothing systems</vt:lpstr>
      <vt:lpstr>PowerPoint Presentation</vt:lpstr>
      <vt:lpstr>Rack Description</vt:lpstr>
      <vt:lpstr>PowerPoint Presentation</vt:lpstr>
      <vt:lpstr>NameNode and DataNode communication</vt:lpstr>
      <vt:lpstr>PowerPoint Presentation</vt:lpstr>
      <vt:lpstr> Blockreports </vt:lpstr>
      <vt:lpstr>PowerPoint Presentation</vt:lpstr>
      <vt:lpstr> Failure recovery </vt:lpstr>
      <vt:lpstr>PowerPoint Presentation</vt:lpstr>
      <vt:lpstr>Hadoop configuration files</vt:lpstr>
      <vt:lpstr>Configuring the Environment of the Hadoop Daemons </vt:lpstr>
      <vt:lpstr>Configuring the Hadoop Daemons </vt:lpstr>
      <vt:lpstr>PowerPoint Presentation</vt:lpstr>
      <vt:lpstr>PowerPoint Presentation</vt:lpstr>
      <vt:lpstr>Hadoop Cluster Modes</vt:lpstr>
      <vt:lpstr>Standalone mode</vt:lpstr>
      <vt:lpstr>Pseudo distributed mode</vt:lpstr>
      <vt:lpstr>How does Hadoop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yashwanth yashwanth</dc:creator>
  <cp:lastModifiedBy>Windows User</cp:lastModifiedBy>
  <cp:revision>148</cp:revision>
  <dcterms:created xsi:type="dcterms:W3CDTF">2020-08-20T15:23:58Z</dcterms:created>
  <dcterms:modified xsi:type="dcterms:W3CDTF">2022-02-14T04:18:14Z</dcterms:modified>
</cp:coreProperties>
</file>